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4" r:id="rId2"/>
    <p:sldId id="283" r:id="rId3"/>
    <p:sldId id="284" r:id="rId4"/>
    <p:sldId id="316" r:id="rId5"/>
    <p:sldId id="326" r:id="rId6"/>
    <p:sldId id="319" r:id="rId7"/>
    <p:sldId id="317" r:id="rId8"/>
    <p:sldId id="320" r:id="rId9"/>
    <p:sldId id="327" r:id="rId10"/>
    <p:sldId id="314" r:id="rId11"/>
    <p:sldId id="329" r:id="rId12"/>
    <p:sldId id="321" r:id="rId13"/>
    <p:sldId id="328" r:id="rId14"/>
    <p:sldId id="331" r:id="rId15"/>
    <p:sldId id="322" r:id="rId16"/>
    <p:sldId id="332" r:id="rId17"/>
    <p:sldId id="323" r:id="rId18"/>
    <p:sldId id="330" r:id="rId19"/>
    <p:sldId id="324" r:id="rId20"/>
    <p:sldId id="333" r:id="rId21"/>
    <p:sldId id="334" r:id="rId22"/>
    <p:sldId id="325" r:id="rId23"/>
    <p:sldId id="335" r:id="rId24"/>
    <p:sldId id="336" r:id="rId25"/>
    <p:sldId id="337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002CAC6-7BC4-4F3C-85F6-749B97F87C5A}" type="datetimeFigureOut">
              <a:rPr lang="ar-EG" smtClean="0"/>
              <a:pPr/>
              <a:t>24/01/1436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8C41AC4-B1FC-42BB-A12D-04758CA2DBCB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575;&#1604;&#1601;&#1585;&#1602;&#1577;%20&#1575;&#1604;&#1585;&#1575;&#1576;\second%20semester\haleem%20ppt\Vets%20First%20Surgery%20Video%20-Bone%20Plating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575;&#1604;&#1601;&#1585;&#1602;&#1577;%20&#1575;&#1604;&#1585;&#1575;&#1576;\second%20semester\haleem%20ppt\Canine%20Fractured%20Femur%20Repair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828800"/>
            <a:ext cx="7162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3800" dirty="0" smtClean="0"/>
              <a:t>Fracture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7854696" cy="2438400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Dr </a:t>
            </a:r>
            <a:r>
              <a:rPr lang="en-US" sz="4000" dirty="0" err="1" smtClean="0"/>
              <a:t>AbdEl-haleem</a:t>
            </a:r>
            <a:r>
              <a:rPr lang="en-US" sz="4000" dirty="0" smtClean="0"/>
              <a:t> H. </a:t>
            </a:r>
            <a:r>
              <a:rPr lang="en-US" sz="4000" dirty="0" err="1" smtClean="0"/>
              <a:t>Elkasapy</a:t>
            </a:r>
            <a:r>
              <a:rPr lang="en-US" sz="4000" dirty="0" smtClean="0"/>
              <a:t>, </a:t>
            </a:r>
            <a:r>
              <a:rPr lang="en-US" sz="4000" dirty="0" err="1" smtClean="0"/>
              <a:t>Ph.D</a:t>
            </a:r>
            <a:endParaRPr lang="en-US" sz="4000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Lecturer of surgery &amp;Anesthesiology and Radiology</a:t>
            </a:r>
          </a:p>
          <a:p>
            <a:pPr algn="ctr"/>
            <a:r>
              <a:rPr lang="en-US" dirty="0" smtClean="0"/>
              <a:t>Faculty of veterinary Medicine </a:t>
            </a:r>
            <a:r>
              <a:rPr lang="en-US" dirty="0" err="1" smtClean="0"/>
              <a:t>Benha</a:t>
            </a:r>
            <a:r>
              <a:rPr lang="en-US" dirty="0" smtClean="0"/>
              <a:t> university</a:t>
            </a:r>
            <a:endParaRPr lang="ar-EG" dirty="0"/>
          </a:p>
        </p:txBody>
      </p:sp>
      <p:pic>
        <p:nvPicPr>
          <p:cNvPr id="4" name="Picture 2" descr="E: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886"/>
            <a:ext cx="1828800" cy="1543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شعار جامعة بنه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49" t="36107" r="23486" b="18184"/>
          <a:stretch>
            <a:fillRect/>
          </a:stretch>
        </p:blipFill>
        <p:spPr bwMode="auto">
          <a:xfrm>
            <a:off x="7543800" y="0"/>
            <a:ext cx="16002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 algn="l" rtl="0"/>
            <a:endParaRPr lang="en-US" dirty="0" smtClean="0"/>
          </a:p>
        </p:txBody>
      </p:sp>
      <p:sp>
        <p:nvSpPr>
          <p:cNvPr id="26626" name="AutoShape 2" descr="data:image/jpeg;base64,/9j/4AAQSkZJRgABAQAAAQABAAD/2wCEAAkGBg8QERUUDxANEBQQFRAWDxQQDw8QDxAVFRAVFBQQFBQXHCYeFxkjGRIUHy8gIycpLCwsFR4xNTAqNSYrLCkBCQoKDgwOGQ8PGTUkHyE1LywsNTU1KTM2LyspMjA1MTApKSkpLCkpKSkpNSkpKy8tKSk1NjUsLzU1KikxKSoxNf/AABEIARMAuAMBIgACEQEDEQH/xAAcAAABBQEBAQAAAAAAAAAAAAAFAAECBAYHAwj/xABNEAABAgMDBQwFCQYFBAMAAAABAAIDBBEFITEGEkFRcQcTIjVhcnN0gbGzwyORocHSFDIzNFRik9HwFxgkQlLhCESUssIVJYPxQ1OC/8QAFgEBAQEAAAAAAAAAAAAAAAAAAAID/8QAGxEBAQACAwEAAAAAAAAAAAAAAAIBExESMQP/2gAMAwEAAhEDEQA/AOc2p9NE5zlWZirNq/TROcVXhILtmD0rV7Wk7hdpULIHpNgKjOnhdqDyICIZPN9NTWO4oeSiWTbfTE6mu9yDVsK11mywhQmtNxfw4v3RoB7Fn7Ck89+c8cFl55Toaidtz5bAiOrR0Qhjdhx9iDMW3aW/RXv0YN5Gi4LGT8fPfsRq0Y+a07FnAgN5F8YyfWZfxAhu6txxOdL5bERyK4yk+sy/iBD91Xjic6Xy2IMix+aahHpOPUIC4K3ZsehoexBoAblZs+1HwHXXtPzm6NoVKG5O9BrHFr275CN2nkVefkRMQ6gUiMw+8NSA2baboDtbXfOGjatIH4PhmoxoMUGMigioIpTFVYhWnyms4XRYYueKmmg6VmXIGDqqtMQ17C5TcKoBSS9ZmEQeRJBo7W+mic4qvCVi1/ponOK8WYICNjDhOOoLwmDwl7WXnAPIpSl+tV4jjW8FBErV5G2O+IHFrSa0FfaVkxfcMTguvZJyu9yzALiQC8/03V9aCUOkMZoBFAaDAlBcp4/0cPU3OdtcbvYEQERz5o1PBaK66ANw9aB5TxPTu5sP2MQZa2Y2DdePYhoC9JuJnPJ1YKFEBbIrjKT6zL+IFQ3VeOJzpfLYr+RPGMn1mX8QKjuq8bznS+WxBkiFEOoa6lIqJQHpSOHNCtVQOzY9DQ9iMMcgjFbcithTxvbW9t42IaQowYpY8Ea7+UINux8KJDzLqmpLTy6lhrUkjCe5uj+XZoWogg76wiuj1FelsWVfVwzqE7MUGQl5JpHCJqdQVkWU3+sj/wDKtTEmWXjD9YqO+0QDLQs/NbiCNmCStWvMBsKhxcfUBpSQStf6eJzyvFe9rj08TnFeJQE7OuhOOsqrEN6tyt0DaVSeg9JE0iNONDVdhsCKDAbSlCTjqAouQWc2sQLq1lANgQwK352n9a0Dta1peA1rc5xzjpOq9ZDKqYaCT/MLuzRVaW3J1kNwxJIvGrGh9i5/b0YkGuLjegDtKd2CTQk9AXyJ4yk+sy/iBUd1Xjec6Xy2K7kVxlJ9Zl/ECpbqvG850vlsQZMqJUkxQMx1CDqR6C5Z9yNSTqsGxBbzwrFnSW/RA2tNJQtkQ1vRaw3u3wFt+tBt4L4UIDNYHOGlxrQ4YJ5hwcATpND6q1XiXtIqbj61WMRziKVDWX3ihJ1oB1rgAZo/mNSgk5FbCF95OARWMalznHCqyVozZc4uPYgqT0257rzXX+SSrJINVa/1iJzivAqzaw/iInOKrFAWwgtVByITVzGjkQ9yC1ZDaxNgXUrLFYUDm+/+y5jYnz3bAuoWR9FC5Gn80GctmLnxnnGhp6rlj7ciVcBqWomncJx5Xd6yFpvrEPIg8GpnJ2hRJQFsij/3OT6zL+IFU3VON5zpfLYrWQ/GUn1mX8QKruq8bznS+WxBkymKcpiggUWsy9mxCiitkfNKCQF6N5O/OdsHeg7WIzk6zhnm95QaOWmiCBoNL9KacmLiGnE38tFXiGmCkyHU00NQBrbi5kINFKv7lkZx2hH7dmM+IdTbgs3Muq7Ygg1JOEkGrtb6xE5xVYC8bR3qza/1iJzivGA2rm7QgJWhoGoBD3K7PxQXEDQqbkF+w8Xdi6bZ5pBbyMd3Lmdim9360LpMA0gDm0QZOefQu2lZCO6r3HlWptZ9C/tWTBqTyk96Cdbl5lTK84iAvkNxlJ9Zl/ECq7qnG850vlsVrIfjKT6zL+IFV3VON5zpfLYgyhUSpFMgg5FLHNyFlE7H/NBfzLxqR3JyDRr3diDPb3LR2RDzYAP9RKD3ZQu9vtUZiJmQyddSlL3ufyUCo5Qx6NDdaDMzL8SdNSgpNSUVn30aUJagkE6QSQau2B/EROcV5yQq8dvcvW2vrETnFRs4cPYCgeOeGdpXmVJx4RUSgIWLi5dHB9A3lA7lzixRe79aF0WvoYQ5G/7UGJt6JTP2nvWbYEbyifiNbj3oK1BJwXhEN69nFeBN6A3kPxlJ9Zl/ECqbqnG850vlsVvIfjKT6zL+IFU3VON5zpfLYgyZSTlMUECidjuohpV+zTQetASdGJNAtZUMYxv9Lan1IvuYZES0zLvjzLBEL3lkIEuAYG0znChxqfYvW0MgpvhGE6DFFCG5sQB1O3SgBWeeDU6SSs/a8fOeeRHHO3uFQ3FoodoxWXiPrUnSgG2k+5UGqxaD6uovAIJBMnTINZbX1iJzilZuLjqCVufWIvOPenkPmPKDxremJSBTICdi/wA360LoTjwIQ+73NC5/Yw4Ltq38xcGDUwn2UQc8t9/DG1x9qGNCvWw6sQbO8lUggi7SvIL2cvEIDeQ/GUn1mX8QKruqcbznS+WxWsh+MpPrMv4gVXdU43nOl8tiDJqKkmKCJVyTNG/rWqZRGy5cxCxgxe9rRtc6g70H0JkjB+S2RCrcRBdEdrq8F3vC5POTbxTNe9pe6/NcRynBdmyjtD5FKVDWOzBDY1rr2nRT1Bc0tfKoTREEyssw1Di9jaObQ4BACtuLmsDddP7oDENyIWvGzomxDY7qBAGmXVcVEJialSCBwknCZBq7d+sxecVKWFIJ5Smt76zF5x71Jt0Ecp/NBWakU4FyjT2oDdjQ+BznDvW2tF9K/dh/ms5Z9nvDYZzTQubfopUXo3bT6CKfugfr1oOe2i6sTYAq4Uo7qvceUpgg8nqIU3hQQG8h+MpPrMv4gVTdU43nOl8tit5EcZSfWZfxAqe6pxvOdL5bEGUTFOmKCJK1u5rI79PyzTgImedjAX/8VkSuk7h8pnTxfohQXnYXENHsJQdVyzsl81CYxsSEyji457qVoKDvXO5vIaZl98jufLuaxt+bEqabEb3UZv0zGg/Mh+1zq+5c+gRzvL3Ek1JuJOtAOiOqSdZKpWg+jSrbcENtN121BQaFMKICkEDhJJJBrLf+sxece8p410JiVv8A1mLzj3lPOYNHIgrAXKcs2rxtTP1L1s9tXhB0OWulG68w07P/AEg8zPvexwdQ52bfsR9rA1rIZ0toeS5ZqKM2oOLag9lyDJx20e4cqaq9J01iFeSDziFQTvSQGsiOMpPrMv4gVTdU43nOl8pit5EcZSfWZfxAqm6nxvOdL5TEGTTFSUSgg5dk3BJTgzT+gYPU5xHcuNld93EJTMs9z/8A7Y7/AFMY1te9A+V81ZL4z2zXyhj2UaXw723NFO/UsRlNISMGAz5HMujB7r2uZRzRjUmg0otlrk9PPiRXNl4zg+I8gtbnVFbsOQLJWrCcxrGPaWuaOEHAgjsO1APQm0XVcEWdggs2avKDzopBME6BkkimQbC3R/FROee9NOnhAbF7Wy3+MePvnvK8ZgVibPyQeEU3lX8n2gxm1pQFuOGKHuN6I2CBn3iou96DcTsbOIo5lWjWKoNad7nHkFTrObetA4wmtG+NB13epCbZm4RhuzQBmiopm0wwuQYNzquJ5SnAqoNXqzEIK7wmC9I2K8wgNZEcZSfWZfxAqm6nxvOdL5TFcyI4yk+sy/iBVN1Pjec6XymIMmVEqaiQggV9I7lkHe7JgHCojP8AXEdf7F84NF4X03ktDZBsqBng5rJVrn0N98POd3lBzOey3n4dN7mIgzibjRwvcdaCZSz8SPGz4rs55aKmgHZQI9lLFsh0P0DJpsbg71U1ZiPnclFl7VPpNgb3IKMU3IHENXHajUwbkECBwnSToIFJIpIN5arKzz+efevCaaA9xHKrtoM/jonI495VCade79aUFNFcmW1jU1096FIlk0+kyznDvQbuNEza1pdTEaD+iszbTgIZOGeD7cEbtsnOcf6Rd2N/usnbsY5rBoLW+xAGaF6MN6gnbighG0rzU4+KggN5EcZSfWZfxAqm6nxvOdL5TFbyI4yk+sy/iBVN1Ljec6XymIMoVFSITIFDFT2FfUE3IxP+nGDCaS/5MxjRrO9BtF8z2ZCzorRrcxvrcAvpTLuadBkYjmOc13o2tIJBHDAupyIOTZR5KTkANixoRbDDmtJzmmhJAFaIFaB9IezuVu1bQjRYrWvixXCoNHPcRtoVSnXcM9iAfOuo07EIYEVtE8EoW1BJJJOUECEk5SQdFn2/xkY6ie8oRHNx2hG7UbSYmD953eUAinHaO4oPIK7YZpMQ+c3vCpBW7IPpmc5v+4INxb4vicwdwWQtwHMbp7Ni19vfOi8xncshbMVphtA1IBIKcC9RapsxQecfE7VBPEN6YIDWRHGUn1mX8QKpup8bznS+UxW8iOMpPrMv4gVXdS43nOl8piDKKJUioOQHMjpTfJuXb/XHg+rfBXuX0LllZwmJfezGhwi+IwtMQ0aS2/NG1cX3J5AxbRgUF0LPiO5A1hofW4Lpm6o92ZLt0GI4nVcy7vKDFWpkBaDIm+CG2M0C50J4d7MVk5r55r2onCtmYhRH71GjMFSKNiEDDUhs20521AKtJ1yHgK5aDlUCBwkknQNRMpJIOk2+KRo3K4/7is2cHbR71psrG0jRed73LLswdtb70EQrtiNrHZzh3qkimTMKsdu3sQbW1IdYjtT2NHePesLbUBzCARhXvW9mJcui1GgVu06L1ksoYJfeKmhPbyoM80qcEX/rUvMK3IQSa3aEFB2KcK3astvbgNNKntOCqBAayI4yk+sy/iBVd1Ljec6XymK1kRxlJ9Zl/ECq7qXG850vlMQZQrzcvQqBCDse4SYIEzUsET0VKloOZQ1pX73uXQMqIsg5jWTj2gOcCyhvBAxuwF6+erJqHVFRQaNq0Je44gmlwJJQaHKvI6UbDdHkpiGQ0F0RjooLjhez8lhZs3DYVcnDh2juoqs0zg7KoAE2aquF7TAuXiEEgkkE9ECSSToOpZXtG/ReR3vcsrCZc7s7/wC61uUIzo8duou9jj+aysIXkawR7x3IPIgakayPA38XG46EGcFpMhpcOi1/pqfyQaeamc2IRU4HGnYs7OtuptRfPLoriaHGvLyIJPxKB1Tp0oMxHbmucNRPeiNnQ+CeU+9D3OznF2soxJNpm8pQB7ciZ0Z33QB6gqIXpNxM6I863O71AIDWRHGMn1mX8QKrupcbznS+UxW8iOMpPrMv4gVXdR43nOm8piDJlQcvQqBQGbMi6r86nrW1lYMRzBXNGi5tVgbHeQRS+jrvyXQ5KaaGtpnXequqqAHOScQvo4/NqRQalE2ZEdqAN5vvRiZmm1BdUXm84A6kMn7Se25lGjXiTyIM3bFnmHsdWnYUJCOWpMOiXOpdqCBgIJBOkkgdJJOg6Zb8xmWhFBuDnGvrKDT8HMiXYXEbFay0iVm4h01I7WuI9wVeBMCMzNdTPbhy60FSM2h7thRjJeeEJxqaA+9CXktuIBpr0K3YrQ55zqCnqQaa1phzL4YoDiQa0PKsfaEZznUcTicdK1c1HbmkZzTrvJCzE/EFRpxphUIK8CFUjUiZiZjHuu4AoNtLlSgOrgntqLmw2M0u4TtmgdyAML+1SATAKQQGcieMpPrMv4gVXdS43nOm8pit5E8ZSfWYHiBVN1Hjec6bymIMoVEqZUSEBPJ5lYgHKe5boEhowWCsCPmx2c9tdhNF0KIwUp/SgoTkQPaRdgL+VA7TiFjbzd+SMNGNNZ9izeUczUUGun90Az5cTiq6YBSAQOEkk9ECSSSQbfKyIPlsZrjQF7iDqOcVXgwIVateC4aHEt9WtLLT67G57v8AeUHa8jT2FBonzDXihaA7kAIPaqBe5hOLSDyKqJ+6tL9p9aszVq1zSGQwXNBcaVNcKX7Pag9IUeK4cAhw0nS3lPJyqxZ9liKavcb8aV7zoQwWgWg5lA51AaasadpUv+pxCKF1BppcSgNxYEuy5jrxy1Qi3YgL20NSGgOphX9BVXTR/lu5dK8gNaBBSSASogM5E8YyfWYHiBVd1Hjec6bymK3kSP8AuMn1mX8QKpuocbzvTDwmIMqVEqZCiQglKOo8HVQ+orqT26ddPaFyyF871rqVKy4P3YR9gQD4sHNrteVi7YwG1b6ZAMHl4ddeCwlrsuFxxQCwFKisMFBVKY4V4G33IPAJ0wT0QKiSSSDu9u7iUxMx3xWzkBoeSQDBiEipJxzuVUf2AzP26X/AifEu1pIOKfsAmft0v+BE+JI7gUz9ul/wInxLtawO6Va8aBFhCFGiQqy868BsyJesRhg726/6QjOdRn81VfzjvXXCbrrjlkv2AzP22X/AifEn/YFMfbZf8CJ8S0VpboU0Gx4cNga6FAjEPiN3uMCyU375SYZOBIIDaXEg1IqFbZlhHlnQoDmsilrZQOMSJEMxMmOCXRoNfnMh04VdRwoFpopG2WT/AGBzP22X/AifEn/YJMfbZf8AAifEtVC3QZrNlC+XgkzrWxAGPdmljnQ2hjXOIG+cNzyL7gBfWo3yzuMx6ubxXjjH7BZn7bL/AIET4k37BZj7bL/gRPiXaElCnJrB3Fo8tNQYzpuA8QIsOIWiC8FwY4OoDnXYLyys3Do87Ox5ls5BhiO/ODXQXuLeA1tCQ4V+auvJIOFfu5zH2+X/ANPE+NN+7lMfb5f/AE8T413ZJBw+X/w7Rm/OnoJpX/LvphzlqoG5U9sIMMyw0a1td6cLxpxXRlit0S2ZiGYcOVdGD2MjTMTeRVxZBADWvFfo3OfQ7NKuIzeeMJquuOQuLuSvc0j5SwVJ/wDjdpG1BJrcDiP/AM7DH/hcf+SMzGVM3v0WNCmIO9Gas+CzPzjAhwY0uyNnEVoK742r8caECivTO6FMCJGZDl4Xo40OCzfHltC6bbL+kANeEHZ4IFKDStNFI2yxv7u0X7dC/Af8Sm3/AA8xB/nofL6F3xLtMHOzRn5udQZ2bXNrS+lb6VU1g1cRP+HV/wBuZ+C74k/7ur/tzPwXfEu2pIOJ/u7O+2s/Bd8SS7YkgSSSSBKLmA4gGmFQDRJJAjDabyATheBWmpPmDULsLsEkkDb2LrhdhcLtikkkgSSSSBJJJIEkkkgSYtGofrQkkgbe24UFNgpckYYxoNGgaMEkkEkkkkCSSSQJJJJB/9k="/>
          <p:cNvSpPr>
            <a:spLocks noChangeAspect="1" noChangeArrowheads="1"/>
          </p:cNvSpPr>
          <p:nvPr/>
        </p:nvSpPr>
        <p:spPr bwMode="auto">
          <a:xfrm>
            <a:off x="8156575" y="-1798638"/>
            <a:ext cx="2514600" cy="3752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6628" name="AutoShape 4" descr="data:image/jpeg;base64,/9j/4AAQSkZJRgABAQAAAQABAAD/2wCEAAkGBg8QERUUDxANEBQQFRAWDxQQDw8QDxAVFRAVFBQQFBQXHCYeFxkjGRIUHy8gIycpLCwsFR4xNTAqNSYrLCkBCQoKDgwOGQ8PGTUkHyE1LywsNTU1KTM2LyspMjA1MTApKSkpLCkpKSkpNSkpKy8tKSk1NjUsLzU1KikxKSoxNf/AABEIARMAuAMBIgACEQEDEQH/xAAcAAABBQEBAQAAAAAAAAAAAAAFAAECBAYHAwj/xABNEAABAgMDBQwFCQYFBAMAAAABAAIDBBEFITEGEkFRcQcTIjVhcnN0gbGzwyORocHSFDIzNFRik9HwFxgkQlLhCESUssIVJYPxQ1OC/8QAFgEBAQEAAAAAAAAAAAAAAAAAAAID/8QAGxEBAQACAwEAAAAAAAAAAAAAAAIBExESMQP/2gAMAwEAAhEDEQA/AOc2p9NE5zlWZirNq/TROcVXhILtmD0rV7Wk7hdpULIHpNgKjOnhdqDyICIZPN9NTWO4oeSiWTbfTE6mu9yDVsK11mywhQmtNxfw4v3RoB7Fn7Ck89+c8cFl55Toaidtz5bAiOrR0Qhjdhx9iDMW3aW/RXv0YN5Gi4LGT8fPfsRq0Y+a07FnAgN5F8YyfWZfxAhu6txxOdL5bERyK4yk+sy/iBD91Xjic6Xy2IMix+aahHpOPUIC4K3ZsehoexBoAblZs+1HwHXXtPzm6NoVKG5O9BrHFr275CN2nkVefkRMQ6gUiMw+8NSA2baboDtbXfOGjatIH4PhmoxoMUGMigioIpTFVYhWnyms4XRYYueKmmg6VmXIGDqqtMQ17C5TcKoBSS9ZmEQeRJBo7W+mic4qvCVi1/ponOK8WYICNjDhOOoLwmDwl7WXnAPIpSl+tV4jjW8FBErV5G2O+IHFrSa0FfaVkxfcMTguvZJyu9yzALiQC8/03V9aCUOkMZoBFAaDAlBcp4/0cPU3OdtcbvYEQERz5o1PBaK66ANw9aB5TxPTu5sP2MQZa2Y2DdePYhoC9JuJnPJ1YKFEBbIrjKT6zL+IFQ3VeOJzpfLYr+RPGMn1mX8QKjuq8bznS+WxBkiFEOoa6lIqJQHpSOHNCtVQOzY9DQ9iMMcgjFbcithTxvbW9t42IaQowYpY8Ea7+UINux8KJDzLqmpLTy6lhrUkjCe5uj+XZoWogg76wiuj1FelsWVfVwzqE7MUGQl5JpHCJqdQVkWU3+sj/wDKtTEmWXjD9YqO+0QDLQs/NbiCNmCStWvMBsKhxcfUBpSQStf6eJzyvFe9rj08TnFeJQE7OuhOOsqrEN6tyt0DaVSeg9JE0iNONDVdhsCKDAbSlCTjqAouQWc2sQLq1lANgQwK352n9a0Dta1peA1rc5xzjpOq9ZDKqYaCT/MLuzRVaW3J1kNwxJIvGrGh9i5/b0YkGuLjegDtKd2CTQk9AXyJ4yk+sy/iBUd1Xjec6Xy2K7kVxlJ9Zl/ECpbqvG850vlsQZMqJUkxQMx1CDqR6C5Z9yNSTqsGxBbzwrFnSW/RA2tNJQtkQ1vRaw3u3wFt+tBt4L4UIDNYHOGlxrQ4YJ5hwcATpND6q1XiXtIqbj61WMRziKVDWX3ihJ1oB1rgAZo/mNSgk5FbCF95OARWMalznHCqyVozZc4uPYgqT0257rzXX+SSrJINVa/1iJzivAqzaw/iInOKrFAWwgtVByITVzGjkQ9yC1ZDaxNgXUrLFYUDm+/+y5jYnz3bAuoWR9FC5Gn80GctmLnxnnGhp6rlj7ciVcBqWomncJx5Xd6yFpvrEPIg8GpnJ2hRJQFsij/3OT6zL+IFU3VON5zpfLYrWQ/GUn1mX8QKruq8bznS+WxBkymKcpiggUWsy9mxCiitkfNKCQF6N5O/OdsHeg7WIzk6zhnm95QaOWmiCBoNL9KacmLiGnE38tFXiGmCkyHU00NQBrbi5kINFKv7lkZx2hH7dmM+IdTbgs3Muq7Ygg1JOEkGrtb6xE5xVYC8bR3qza/1iJzivGA2rm7QgJWhoGoBD3K7PxQXEDQqbkF+w8Xdi6bZ5pBbyMd3Lmdim9360LpMA0gDm0QZOefQu2lZCO6r3HlWptZ9C/tWTBqTyk96Cdbl5lTK84iAvkNxlJ9Zl/ECq7qnG850vlsVrIfjKT6zL+IFV3VON5zpfLYgyhUSpFMgg5FLHNyFlE7H/NBfzLxqR3JyDRr3diDPb3LR2RDzYAP9RKD3ZQu9vtUZiJmQyddSlL3ufyUCo5Qx6NDdaDMzL8SdNSgpNSUVn30aUJagkE6QSQau2B/EROcV5yQq8dvcvW2vrETnFRs4cPYCgeOeGdpXmVJx4RUSgIWLi5dHB9A3lA7lzixRe79aF0WvoYQ5G/7UGJt6JTP2nvWbYEbyifiNbj3oK1BJwXhEN69nFeBN6A3kPxlJ9Zl/ECqbqnG850vlsVvIfjKT6zL+IFU3VON5zpfLYgyZSTlMUECidjuohpV+zTQetASdGJNAtZUMYxv9Lan1IvuYZES0zLvjzLBEL3lkIEuAYG0znChxqfYvW0MgpvhGE6DFFCG5sQB1O3SgBWeeDU6SSs/a8fOeeRHHO3uFQ3FoodoxWXiPrUnSgG2k+5UGqxaD6uovAIJBMnTINZbX1iJzilZuLjqCVufWIvOPenkPmPKDxremJSBTICdi/wA360LoTjwIQ+73NC5/Yw4Ltq38xcGDUwn2UQc8t9/DG1x9qGNCvWw6sQbO8lUggi7SvIL2cvEIDeQ/GUn1mX8QKruqcbznS+WxWsh+MpPrMv4gVXdU43nOl8tiDJqKkmKCJVyTNG/rWqZRGy5cxCxgxe9rRtc6g70H0JkjB+S2RCrcRBdEdrq8F3vC5POTbxTNe9pe6/NcRynBdmyjtD5FKVDWOzBDY1rr2nRT1Bc0tfKoTREEyssw1Di9jaObQ4BACtuLmsDddP7oDENyIWvGzomxDY7qBAGmXVcVEJialSCBwknCZBq7d+sxecVKWFIJ5Smt76zF5x71Jt0Ecp/NBWakU4FyjT2oDdjQ+BznDvW2tF9K/dh/ms5Z9nvDYZzTQubfopUXo3bT6CKfugfr1oOe2i6sTYAq4Uo7qvceUpgg8nqIU3hQQG8h+MpPrMv4gVTdU43nOl8tit5EcZSfWZfxAqe6pxvOdL5bEGUTFOmKCJK1u5rI79PyzTgImedjAX/8VkSuk7h8pnTxfohQXnYXENHsJQdVyzsl81CYxsSEyji457qVoKDvXO5vIaZl98jufLuaxt+bEqabEb3UZv0zGg/Mh+1zq+5c+gRzvL3Ek1JuJOtAOiOqSdZKpWg+jSrbcENtN121BQaFMKICkEDhJJJBrLf+sxece8p410JiVv8A1mLzj3lPOYNHIgrAXKcs2rxtTP1L1s9tXhB0OWulG68w07P/AEg8zPvexwdQ52bfsR9rA1rIZ0toeS5ZqKM2oOLag9lyDJx20e4cqaq9J01iFeSDziFQTvSQGsiOMpPrMv4gVTdU43nOl8pit5EcZSfWZfxAqm6nxvOdL5TEGTTFSUSgg5dk3BJTgzT+gYPU5xHcuNld93EJTMs9z/8A7Y7/AFMY1te9A+V81ZL4z2zXyhj2UaXw723NFO/UsRlNISMGAz5HMujB7r2uZRzRjUmg0otlrk9PPiRXNl4zg+I8gtbnVFbsOQLJWrCcxrGPaWuaOEHAgjsO1APQm0XVcEWdggs2avKDzopBME6BkkimQbC3R/FROee9NOnhAbF7Wy3+MePvnvK8ZgVibPyQeEU3lX8n2gxm1pQFuOGKHuN6I2CBn3iou96DcTsbOIo5lWjWKoNad7nHkFTrObetA4wmtG+NB13epCbZm4RhuzQBmiopm0wwuQYNzquJ5SnAqoNXqzEIK7wmC9I2K8wgNZEcZSfWZfxAqm6nxvOdL5TFcyI4yk+sy/iBVN1Pjec6XymIMmVEqaiQggV9I7lkHe7JgHCojP8AXEdf7F84NF4X03ktDZBsqBng5rJVrn0N98POd3lBzOey3n4dN7mIgzibjRwvcdaCZSz8SPGz4rs55aKmgHZQI9lLFsh0P0DJpsbg71U1ZiPnclFl7VPpNgb3IKMU3IHENXHajUwbkECBwnSToIFJIpIN5arKzz+efevCaaA9xHKrtoM/jonI495VCade79aUFNFcmW1jU1096FIlk0+kyznDvQbuNEza1pdTEaD+iszbTgIZOGeD7cEbtsnOcf6Rd2N/usnbsY5rBoLW+xAGaF6MN6gnbighG0rzU4+KggN5EcZSfWZfxAqm6nxvOdL5TFbyI4yk+sy/iBVN1Ljec6XymIMoVFSITIFDFT2FfUE3IxP+nGDCaS/5MxjRrO9BtF8z2ZCzorRrcxvrcAvpTLuadBkYjmOc13o2tIJBHDAupyIOTZR5KTkANixoRbDDmtJzmmhJAFaIFaB9IezuVu1bQjRYrWvixXCoNHPcRtoVSnXcM9iAfOuo07EIYEVtE8EoW1BJJJOUECEk5SQdFn2/xkY6ie8oRHNx2hG7UbSYmD953eUAinHaO4oPIK7YZpMQ+c3vCpBW7IPpmc5v+4INxb4vicwdwWQtwHMbp7Ni19vfOi8xncshbMVphtA1IBIKcC9RapsxQecfE7VBPEN6YIDWRHGUn1mX8QKpup8bznS+UxW8iOMpPrMv4gVXdS43nOl8piDKKJUioOQHMjpTfJuXb/XHg+rfBXuX0LllZwmJfezGhwi+IwtMQ0aS2/NG1cX3J5AxbRgUF0LPiO5A1hofW4Lpm6o92ZLt0GI4nVcy7vKDFWpkBaDIm+CG2M0C50J4d7MVk5r55r2onCtmYhRH71GjMFSKNiEDDUhs20521AKtJ1yHgK5aDlUCBwkknQNRMpJIOk2+KRo3K4/7is2cHbR71psrG0jRed73LLswdtb70EQrtiNrHZzh3qkimTMKsdu3sQbW1IdYjtT2NHePesLbUBzCARhXvW9mJcui1GgVu06L1ksoYJfeKmhPbyoM80qcEX/rUvMK3IQSa3aEFB2KcK3astvbgNNKntOCqBAayI4yk+sy/iBVd1Ljec6XymK1kRxlJ9Zl/ECq7qXG850vlMQZQrzcvQqBCDse4SYIEzUsET0VKloOZQ1pX73uXQMqIsg5jWTj2gOcCyhvBAxuwF6+erJqHVFRQaNq0Je44gmlwJJQaHKvI6UbDdHkpiGQ0F0RjooLjhez8lhZs3DYVcnDh2juoqs0zg7KoAE2aquF7TAuXiEEgkkE9ECSSToOpZXtG/ReR3vcsrCZc7s7/wC61uUIzo8duou9jj+aysIXkawR7x3IPIgakayPA38XG46EGcFpMhpcOi1/pqfyQaeamc2IRU4HGnYs7OtuptRfPLoriaHGvLyIJPxKB1Tp0oMxHbmucNRPeiNnQ+CeU+9D3OznF2soxJNpm8pQB7ciZ0Z33QB6gqIXpNxM6I863O71AIDWRHGMn1mX8QKrupcbznS+UxW8iOMpPrMv4gVXdR43nOm8piDJlQcvQqBQGbMi6r86nrW1lYMRzBXNGi5tVgbHeQRS+jrvyXQ5KaaGtpnXequqqAHOScQvo4/NqRQalE2ZEdqAN5vvRiZmm1BdUXm84A6kMn7Se25lGjXiTyIM3bFnmHsdWnYUJCOWpMOiXOpdqCBgIJBOkkgdJJOg6Zb8xmWhFBuDnGvrKDT8HMiXYXEbFay0iVm4h01I7WuI9wVeBMCMzNdTPbhy60FSM2h7thRjJeeEJxqaA+9CXktuIBpr0K3YrQ55zqCnqQaa1phzL4YoDiQa0PKsfaEZznUcTicdK1c1HbmkZzTrvJCzE/EFRpxphUIK8CFUjUiZiZjHuu4AoNtLlSgOrgntqLmw2M0u4TtmgdyAML+1SATAKQQGcieMpPrMv4gVXdS43nOm8pit5E8ZSfWYHiBVN1Hjec6bymIMoVEqZUSEBPJ5lYgHKe5boEhowWCsCPmx2c9tdhNF0KIwUp/SgoTkQPaRdgL+VA7TiFjbzd+SMNGNNZ9izeUczUUGun90Az5cTiq6YBSAQOEkk9ECSSSQbfKyIPlsZrjQF7iDqOcVXgwIVateC4aHEt9WtLLT67G57v8AeUHa8jT2FBonzDXihaA7kAIPaqBe5hOLSDyKqJ+6tL9p9aszVq1zSGQwXNBcaVNcKX7Pag9IUeK4cAhw0nS3lPJyqxZ9liKavcb8aV7zoQwWgWg5lA51AaasadpUv+pxCKF1BppcSgNxYEuy5jrxy1Qi3YgL20NSGgOphX9BVXTR/lu5dK8gNaBBSSASogM5E8YyfWYHiBVd1Hjec6bymK3kSP8AuMn1mX8QKpuocbzvTDwmIMqVEqZCiQglKOo8HVQ+orqT26ddPaFyyF871rqVKy4P3YR9gQD4sHNrteVi7YwG1b6ZAMHl4ddeCwlrsuFxxQCwFKisMFBVKY4V4G33IPAJ0wT0QKiSSSDu9u7iUxMx3xWzkBoeSQDBiEipJxzuVUf2AzP26X/AifEu1pIOKfsAmft0v+BE+JI7gUz9ul/wInxLtawO6Va8aBFhCFGiQqy868BsyJesRhg726/6QjOdRn81VfzjvXXCbrrjlkv2AzP22X/AifEn/YFMfbZf8CJ8S0VpboU0Gx4cNga6FAjEPiN3uMCyU375SYZOBIIDaXEg1IqFbZlhHlnQoDmsilrZQOMSJEMxMmOCXRoNfnMh04VdRwoFpopG2WT/AGBzP22X/AifEn/YJMfbZf8AAifEtVC3QZrNlC+XgkzrWxAGPdmljnQ2hjXOIG+cNzyL7gBfWo3yzuMx6ubxXjjH7BZn7bL/AIET4k37BZj7bL/gRPiXaElCnJrB3Fo8tNQYzpuA8QIsOIWiC8FwY4OoDnXYLyys3Do87Ox5ls5BhiO/ODXQXuLeA1tCQ4V+auvJIOFfu5zH2+X/ANPE+NN+7lMfb5f/AE8T413ZJBw+X/w7Rm/OnoJpX/LvphzlqoG5U9sIMMyw0a1td6cLxpxXRlit0S2ZiGYcOVdGD2MjTMTeRVxZBADWvFfo3OfQ7NKuIzeeMJquuOQuLuSvc0j5SwVJ/wDjdpG1BJrcDiP/AM7DH/hcf+SMzGVM3v0WNCmIO9Gas+CzPzjAhwY0uyNnEVoK742r8caECivTO6FMCJGZDl4Xo40OCzfHltC6bbL+kANeEHZ4IFKDStNFI2yxv7u0X7dC/Af8Sm3/AA8xB/nofL6F3xLtMHOzRn5udQZ2bXNrS+lb6VU1g1cRP+HV/wBuZ+C74k/7ur/tzPwXfEu2pIOJ/u7O+2s/Bd8SS7YkgSSSSBKLmA4gGmFQDRJJAjDabyATheBWmpPmDULsLsEkkDb2LrhdhcLtikkkgSSSSBJJJIEkkkgSYtGofrQkkgbe24UFNgpckYYxoNGgaMEkkEkkkkCSSSQJJJJB/9k="/>
          <p:cNvSpPr>
            <a:spLocks noChangeAspect="1" noChangeArrowheads="1"/>
          </p:cNvSpPr>
          <p:nvPr/>
        </p:nvSpPr>
        <p:spPr bwMode="auto">
          <a:xfrm>
            <a:off x="8156575" y="-1798638"/>
            <a:ext cx="2514600" cy="3752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26630" name="Picture 6" descr="https://amcny.files.wordpress.com/2011/07/pet-fracure-before-after_hohenhaus_w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3276601" cy="4890080"/>
          </a:xfrm>
          <a:prstGeom prst="rect">
            <a:avLst/>
          </a:prstGeom>
          <a:noFill/>
        </p:spPr>
      </p:pic>
      <p:pic>
        <p:nvPicPr>
          <p:cNvPr id="26632" name="Picture 8" descr="http://www.rockwoodortho.com/images/imag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081212" y="1395411"/>
            <a:ext cx="4600578" cy="1904999"/>
          </a:xfrm>
          <a:prstGeom prst="rect">
            <a:avLst/>
          </a:prstGeom>
          <a:noFill/>
        </p:spPr>
      </p:pic>
      <p:pic>
        <p:nvPicPr>
          <p:cNvPr id="26634" name="Picture 10" descr="http://www.animalmedcenter.com/images/uploads/fx_tibia0002_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76200"/>
            <a:ext cx="1905000" cy="5003801"/>
          </a:xfrm>
          <a:prstGeom prst="rect">
            <a:avLst/>
          </a:prstGeom>
          <a:noFill/>
        </p:spPr>
      </p:pic>
      <p:pic>
        <p:nvPicPr>
          <p:cNvPr id="26636" name="Picture 12" descr="http://cdn.shopify.com/s/files/1/0201/5300/products/OrthoSys__2.7-3.5-4.0-Plates-Screws-Instruments.jpg?v=13908437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724399"/>
            <a:ext cx="5410199" cy="213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Vets First Surgery Video -Bone Platin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228600"/>
            <a:ext cx="80772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466088"/>
          </a:xfrm>
        </p:spPr>
        <p:txBody>
          <a:bodyPr>
            <a:normAutofit fontScale="90000"/>
          </a:bodyPr>
          <a:lstStyle/>
          <a:p>
            <a:r>
              <a:rPr lang="ar-EG" dirty="0" smtClean="0"/>
              <a:t> </a:t>
            </a:r>
            <a:br>
              <a:rPr lang="ar-EG" dirty="0" smtClean="0"/>
            </a:br>
            <a:r>
              <a:rPr lang="ar-EG" dirty="0" smtClean="0"/>
              <a:t/>
            </a:r>
            <a:br>
              <a:rPr lang="ar-EG" dirty="0" smtClean="0"/>
            </a:br>
            <a:r>
              <a:rPr lang="en-US" b="1" dirty="0" smtClean="0"/>
              <a:t>Bone wiring (</a:t>
            </a:r>
            <a:r>
              <a:rPr lang="en-US" b="1" dirty="0" err="1" smtClean="0"/>
              <a:t>circlage</a:t>
            </a:r>
            <a:r>
              <a:rPr lang="en-US" b="1" dirty="0" smtClean="0"/>
              <a:t> or </a:t>
            </a:r>
            <a:r>
              <a:rPr lang="en-US" b="1" dirty="0" err="1" smtClean="0"/>
              <a:t>hemicirculage</a:t>
            </a:r>
            <a:r>
              <a:rPr lang="en-US" b="1" dirty="0" smtClean="0"/>
              <a:t> wire)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algn="l" rtl="0"/>
            <a:r>
              <a:rPr lang="en-US" sz="3600" dirty="0" smtClean="0"/>
              <a:t>Wire used alone or with other method of internal fixation</a:t>
            </a:r>
          </a:p>
          <a:p>
            <a:pPr algn="l" rtl="0"/>
            <a:r>
              <a:rPr lang="en-US" sz="3600" dirty="0" smtClean="0"/>
              <a:t>Use stainless steel wire 18-20 gauge in dogs</a:t>
            </a:r>
          </a:p>
          <a:p>
            <a:pPr algn="l" rtl="0"/>
            <a:r>
              <a:rPr lang="en-US" sz="3600" dirty="0" smtClean="0"/>
              <a:t>The wire applied on the oblique or comminuted fracture and tightened twisted and commonly accompanied internal fixation </a:t>
            </a:r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Bone suturing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600" dirty="0" smtClean="0"/>
              <a:t>Indicated in case of fracture of the long bone</a:t>
            </a:r>
          </a:p>
          <a:p>
            <a:pPr algn="l" rtl="0"/>
            <a:r>
              <a:rPr lang="en-US" sz="3600" dirty="0" smtClean="0"/>
              <a:t>The bone is drilled firstly for passing of wire</a:t>
            </a:r>
          </a:p>
          <a:p>
            <a:pPr algn="l" rtl="0"/>
            <a:r>
              <a:rPr lang="en-US" sz="3600" dirty="0" smtClean="0"/>
              <a:t>The two fractured bone are sutured  and then the wire was tightly twisted</a:t>
            </a:r>
            <a:endParaRPr lang="ar-E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026" name="Picture 2" descr="https://encrypted-tbn2.gstatic.com/images?q=tbn:ANd9GcRYSJk473Lru1Gw3FWhs4yYdprbyshf8zBAOZjDIhYyIg8CF9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3386031"/>
          </a:xfrm>
          <a:prstGeom prst="rect">
            <a:avLst/>
          </a:prstGeom>
          <a:noFill/>
        </p:spPr>
      </p:pic>
      <p:pic>
        <p:nvPicPr>
          <p:cNvPr id="1028" name="Picture 4" descr="https://encrypted-tbn0.gstatic.com/images?q=tbn:ANd9GcSFDmNULNaGyWYEPhm5YGlG9wdH5CIymaaKqS2b07cCEBABOk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419600" cy="3329489"/>
          </a:xfrm>
          <a:prstGeom prst="rect">
            <a:avLst/>
          </a:prstGeom>
          <a:noFill/>
        </p:spPr>
      </p:pic>
      <p:pic>
        <p:nvPicPr>
          <p:cNvPr id="1030" name="Picture 6" descr="http://www.mypetsdentist.com/sites/site-2442/images/Felines/2706b8a3-7f00-0001-7cfa-1ee4d8cc1f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8573" y="3429000"/>
            <a:ext cx="4614927" cy="3276600"/>
          </a:xfrm>
          <a:prstGeom prst="rect">
            <a:avLst/>
          </a:prstGeom>
          <a:noFill/>
        </p:spPr>
      </p:pic>
      <p:pic>
        <p:nvPicPr>
          <p:cNvPr id="1032" name="Picture 8" descr="http://cal.vet.upenn.edu/projects/saortho/chapter_29/29F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3810000"/>
            <a:ext cx="42672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Intramedullary</a:t>
            </a:r>
            <a:r>
              <a:rPr lang="en-US" b="1" dirty="0" smtClean="0"/>
              <a:t> fixation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algn="l" rtl="0"/>
            <a:r>
              <a:rPr lang="en-US" sz="4000" dirty="0" smtClean="0"/>
              <a:t>The most used system of internal fixation in veterinary practice</a:t>
            </a:r>
          </a:p>
          <a:p>
            <a:pPr algn="l" rtl="0"/>
            <a:r>
              <a:rPr lang="en-US" sz="4000" dirty="0" smtClean="0"/>
              <a:t>The most used </a:t>
            </a:r>
            <a:r>
              <a:rPr lang="en-US" sz="4000" dirty="0" err="1" smtClean="0"/>
              <a:t>steninann</a:t>
            </a:r>
            <a:r>
              <a:rPr lang="en-US" sz="4000" dirty="0" smtClean="0"/>
              <a:t> pin, rush pin, </a:t>
            </a:r>
            <a:r>
              <a:rPr lang="en-US" sz="4000" dirty="0" err="1" smtClean="0"/>
              <a:t>kurshnerpin</a:t>
            </a:r>
            <a:endParaRPr lang="en-US" sz="4000" dirty="0" smtClean="0"/>
          </a:p>
          <a:p>
            <a:pPr algn="l" rtl="0"/>
            <a:r>
              <a:rPr lang="en-US" sz="4000" dirty="0" smtClean="0"/>
              <a:t>Used in fracture of long bones mostly middle third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EG" dirty="0" smtClean="0"/>
              <a:t> </a:t>
            </a:r>
            <a:r>
              <a:rPr lang="en-US" dirty="0" smtClean="0"/>
              <a:t> </a:t>
            </a:r>
            <a:r>
              <a:rPr lang="en-US" b="1" dirty="0" smtClean="0"/>
              <a:t>Application </a:t>
            </a:r>
            <a:r>
              <a:rPr lang="en-US" b="1" dirty="0" err="1" smtClean="0"/>
              <a:t>Intramedullary</a:t>
            </a:r>
            <a:r>
              <a:rPr lang="en-US" b="1" dirty="0" smtClean="0"/>
              <a:t> pin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algn="l" rtl="0"/>
            <a:r>
              <a:rPr lang="en-US" sz="3200" dirty="0" smtClean="0"/>
              <a:t>Anesthesia &amp;surgical preparation</a:t>
            </a:r>
          </a:p>
          <a:p>
            <a:pPr algn="l" rtl="0"/>
            <a:r>
              <a:rPr lang="en-US" sz="3200" dirty="0" smtClean="0"/>
              <a:t>Open reduction of the fractured bone</a:t>
            </a:r>
          </a:p>
          <a:p>
            <a:pPr algn="l" rtl="0"/>
            <a:r>
              <a:rPr lang="en-US" sz="3200" dirty="0" smtClean="0"/>
              <a:t>The pin is inserted at the fracture site till appear from the bone </a:t>
            </a:r>
          </a:p>
          <a:p>
            <a:pPr algn="l" rtl="0"/>
            <a:r>
              <a:rPr lang="en-US" sz="3200" dirty="0" smtClean="0"/>
              <a:t>The two pieces reduced to their site then the pin is pushed by drill in retrograde manner</a:t>
            </a:r>
          </a:p>
          <a:p>
            <a:pPr algn="l" rtl="0"/>
            <a:r>
              <a:rPr lang="en-US" sz="3200" dirty="0" smtClean="0"/>
              <a:t>The protruded part of the pin removed by bone cutter under level of skin </a:t>
            </a:r>
          </a:p>
          <a:p>
            <a:pPr algn="l" rtl="0"/>
            <a:endParaRPr lang="ar-EG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9154" name="AutoShape 2" descr="data:image/jpeg;base64,/9j/4AAQSkZJRgABAQAAAQABAAD/2wCEAAkGBhQSEBUUEBIVEhAQDw8PEBAPEhAPEA8PFBAVFBQQFBQXHCYeFxkjGRQUHy8gIycpLC0sFR4xNTAqNSYsLCkBCQoKDgwOGA8PFykcFB0pLikpKSksKSkpKSkpKTQpKSkpKSkpKSkpKSkpKSkpKSwpLCkpKSkpLCwsKSksKSkpKf/AABEIALsA8AMBIgACEQEDEQH/xAAcAAAABwEBAAAAAAAAAAAAAAAAAQIEBQYHAwj/xABLEAABAwIBBQkKCwgCAwEAAAABAAIDBBESBQYHITETIkFRU2FxkdEWMlJygZKhorGzFBUjNUJUYnOTwdIXJCUzlLLT4UPDNILxY//EABkBAAIDAQAAAAAAAAAAAAAAAAABAgMEBf/EACQRAAIBAwMEAwEAAAAAAAAAAAABAgMRURITMQQhMnEiM0EU/9oADAMBAAIRAxEAPwC6aS86J6R9OIH4d1bUF29BvgMVtvjFU39pVbyvqM7FYtMDbyUviVPthVADQunQpxcE2jJUk1Lknf2j13K+ozsR/tHruV9RnYoHCEMCu2YYIa5ZLA3SJW8t6jOxGNIlby3qM7FX8CMi2wI2oYDXLJYRpBreW2fYZ2JLdINcf+byYGdirzmk8Fh7UsBG1DAa5ZJ/9oFdy3qM7EY0gV3LeozsUCjwo2oYDXLJPd31dy3qM7Efd/W8t6jOxQQCItS2oYQa5ZJ7u+reW9RnYh3f1vLeozsUDgQLUbUMINcsk93f1vLeozsRjP6t5b1GdigLJQCNqGEGuWSf7vK3lvUZ2IHP2t5b1GdigbIWRtQwha5ZJ7u9rOW9RnYh3eVvLeozsUDhQsjahhBrlkne72t5b1GdiHd9W8t6jOxQYCOyNqGEGuWSbGftby3qM7EO72t5b1Gdig7JNtYRtQwg1yyT7s/a3lvUZ2Iu76t5b1GdigSklG1DCDXLJPd39by3qM7EO7+t5b1Gdir9kYCNmGEGuWSwDP6t5b1GdilM0s8qqatijllxRuLsTcLRezCdo6FTA1TWYnzlD0v925QqUoKLdvwlGcrruT2mDv6Xxan2xLPbHjWhaYe/pfFqfbCs+AKl0/1odTyCDedKF0YCVZXlQVylNKSjDSk3YBQKNCCBz3tYwb95s0EbeE2BtdTAzQqPBd5qzz6iEXZstjSlLhEQGpV06yxkWWniMjwbAgAFtrk8CZRS4mgjYQCp06saniRlBx5FYkaNoJ2a7WvbXZdqWikkeGNa67jbWNiHVguWJQk+ENnI1c6LMwN3kgxSSN3l9WEjabJwdHjuBoPlWd9ZBMtVCRRLpQV5Zo8k8Bo6XKu5y5tSUj24+8kvgcNYBG1p51ZT6mM3YjKk4q5EoJIPOjWgqFIIrokAKBQRBBFwDLki2sI0A1F0AHBIJXRwXMsPEi6AIFGEYiPEepFhRcBRcpnMR38Sg6X+7coUgKYzEH8Sg6X+7coVPB+iUOUT+mLv6XxKn2wrPg9aFphO/pfEqfbCs9sodP8AWiVXyYe7Abb8wDXOuOkJTZhwkg8zHOFuPV7Fz4Uq6scXkjdYFCVvDe/FgcRbgN0mlz5ZRvLmxR1LtbHMeJI9yNxwkWdw6xq1I8aY5ToRK22wg3B7VVVpSlG1ycJJO9jnkvP9tMcVHTiBxkdLI8zSTF5c3DhOId7sU1+22q+x5oVS+IrBwc5o3hI298NYGvyqI3NvGuc6Ml2NSmmX2r0qSVDcNSA6NrmvwtFiTe3sJTHJuflLC0AUMkrwTrlqAIySTqwtbs1qnuaLGzrniT+mezAA5oJta+wpwpN9r2E5FzptMAjJMNBDFe1985+K3e/RFra+tdqbTXMXW3CFt7gOaDdo4FSZadhG92/aNwuTYcJBu3Vwa9aH07GqhpY0lyujdPcCSFwDdWrC7arfo2z3krxOJe+hdERbVvXh35tWEyVQtZu9BO/B9BWm6C8OOss6+8pL82+m7PQoOm0Gq5r2M8arGfBxNhjIBEshbr4HXaGu8l/SrEHKs55u+Vpfvh/exVXtwSIwZju8FvnBGMx38TPOVrqavCQA0uLibAEDZ0ooajE3Fa23UeYqeuWRWWCrdxLvsecgMyXf/n5x7FZRWA+m3PZKkktt5/R/9RrlkLLBWe4p3HH1nsSY8zpDezW6iRfXrVnZJe/NqUVWZ/xUzzE7vmGx6Tr/ADS1SyOywMO4uXwWI+4ubiZ1LqdKkPEub9KsXA30ovLI+wYzKl+x1JYzJl8JvUmjtLDOBvpXJ2lseAOtHfIdiUbmVJ4Y81UDK1M6OokYXAhkjh3gB67qznS39gdahs6suU5jY5sI+EVHyr5MR3gvrsOE8HWtHTStPuVVVddiHAU5mH84wdL/AHblW4qslWXMMD4wgPDd/wDY5dKr4P0ZI+SJ3TD39L4lT7YVnoctB0x9/S+JU+2FZ6GqHT/WiVXyAUhwSiUAtBA44Ul5XchIdHdICIrXngUJWSFWeanumlTk0HgWapScuC6MkirBy7xyFSMmRkceTFnVGRY5oZYykPc5TMdBzLp8X8yt2ZMjrRWnOKuGjTPM5PknO57qJo4rtxYTdjn2INj4R61HvySE3GT8BxN2hVOg/wBJKojUDpsffVR6ueQ3/tTPKukz4S6JxpzGYX4nb/E0jEDq1XvqWcz5WLdrVw+PTxauK6qdKK/SSk8HqGVrHgEkEbWnFbUeH2LmJmNFsTQBxuC82ODXkEDEXAGwFzfoVhj0X1pF/gWpwvcugFwdfhLO1ZliNsNdEPpxjpcztSHZWhG2WPyvZ2rHG6LK36sB/wC8XaujdFVbyDfPj7UgNZmzkpmNJM0erXZr2EnyA6ysPzgr3TVUsmzHISBxDgHVZdMp5uS0hxTxOY1pG/sHM84XUb8dAE7DrO1SjG/dCbsJGLnShi510blkfZXQZWbxt9CntyFqQ2Ichubk7+NGeE1D42Z4Q9Ce1INSGgicrllrIbjRU07dYZA1kovrA2tfbrB8iq4yozjC4/CcR2316rknqV1Km1K9yEpJoladWzR+7+IwdL/duVJgmVw0dvvlKDxn+7ct1R/B+jOl8kWnTD39L4lT7YVnhctD0w9/S+JU+2FZ7ZLpvrQVfJnMa0uyO4QBWgrAAgloIEcsCMxpaXZADY0wSfgoTtFcJhcbCmSxThdbIXQA3dEmk8ClCEh0YSauCZV66iuoSejcyxI1OvhPHbb7QrtNTAoUUEQLfhDQY2ya8TcYwuabjDw62hYq9Oy1GinP8O2Q8lxOydHO1jWzNxMe5o1uLZLEu49l/KtxyJUbpTRO4429YCzGlq4JYZo6YWY0A4cAjALmm1mjg3quuYFZjoWjwHFq5srmlFjcUi6DnLmXqIys6QqDdaGdvCGYx5F5qGvavV+U4cbXNP043N9C8u1FAWSOZ4D3N6jZSgrtoHwNMCGBP46G67/Fa0KlJlbkiJwJQYpYZJShkpPZkLWiOhiUrTBGzJiexUVlop0miEpJi4Arho4+coPGk925VeCBW7R3FbKUHjP925X1F8H6Kk/kiy6ZDv6XxKn2wrOiStF0yfzKXxKr+6FZ7iS6b60FXyCZdLwoNelbotBWEGpSGNHdIAiEvCkXSroEEWlANR3RhMQA1CyF0CEAJckklLsiwIA5FNaluzXa20caeOauE8aTVySYM3MqtjnLHamzBrAeAOBJHXcjyrQdGk9hUReC8OHpCyPKFNxajwHiPGtA0b5TvVE8tFr8cbfSuZ1MP01U3+GnuK5koErmXLEXipXd702WBZ65N3PKEw4C/EPKt5mO96NayrStRWq2ScpH6RZXUPMjPxKhSU6kBTexcKRqk2D2fmuzFdjE2NRTIxTp6WICNSsRuNRTpYiTkMQwIFc4NjVj0fD+JQeM/wB25QeBWDMAfxGHxn+7cq6vhL0Thyif0yfzKXxKr2wrOiFoemY/KUviVXthWeBV9N9aJVPJgBQASwlALQVhAJV0kowEgDCUEVkrEgQAjxIrIYUCDDkaKyACYB3REoFCyABhXKRq7WROSAjKmK6kMz6jc6mI8UuHyOXKRi4xOwPBH0XNcPIVRXjeDLqbs0bcVzcUIpcTWu8JrT1hIkK4xtFl1wehUbShS4qeGTwHFp9CuIeoXO+m3SglHCw4gpwdppifdMyqkKlIjr8ih6RyloXLuRZgkOUNSBKJSIB3ScSBRIGDdFYMwPnGHxn+7cq8VYNH/wA4weM/3blXV8JeicOUT2mX+ZS+JVe2FZ3dbRns2Eui3anbObS4S8ubg1sva3Hq6lWxHSfUIvPesVLqFCCTRdOm27metSsK0Hc6T6hH570YipPqMfnvVn9ccEdpmfYUeFaDgpPqMfnv7EVqT6jH570/644DaZn1keFX7DSfUY/xHofun1GP8R/Yj+uOA2nkoV0oFXkvpPqEf4j+xJdNS/UIvxH9iP644FtMpV0QV6oDSyTxx/AIwJJAxzt0eS0EE3Atr2Kk1As94GoCSRoHMHkBW0qyqOyRCUNJzL0guSw1GArisRdC6WQk2QAhwumkrPSCnpam0xUZd00Si+5qWbdXjpYnbd4AekJ9IVWNH9Temc0nXHIR5CrHK5cJqzOghF0U8WOOVnhRHrsud12pX/KC+w3b1pEkYjEzC4jiJHUpOBcsu025VcreJ5S4HLuU3eKZgmrMeNCUSktcgXK0rASgiuhdAwirBmB84weM/wB25V5WHMD5xh8Z/u3Kur4P0Shyi/5999D0Te1iqxOpWjPvvoeib2sVYauMbWIglxNDh9IX17V1Ca0DbBzfBebdB1j2p3ZIRwrajABaxc57WAHnOv0LsQmU5xVDG8EbXSHpO9b+fUutdWCKMvOu2xotdzjsaOcouAZmGItB3zQHEXGoHZ7ClFNsm0hY277brIcchFzvvBF+AbEqurGxMLnnoaO+eeBrRwlMQtxXNy6DZ0i9jwJLgmA8zcH75D95+RVNqf5kn30vvCrrm4397h+8/IqhVMh3WT76b3jls6XllNXhHSyOyb7oUN0K6BnO+JAFcMRR4ikB1e5NZgujiVxkBSGiz6Pam0kzPCDHhXV5Wb5nVGGrb9thb1LQ8S4tZWm0b4eKObykCWxB4nAo5Sm8x1elVEik6SKXBXYhskaHKHp9itek6DEynl42lpPUqlTE2XV6V3poy1VaQ/a5HdJZzjqXRuHoWu5QJsgSl7kONIdCeAhMBBKsGj/5xg1fSf7tyr5bbjJ5lYdH7T8YwEi2t/u3Kur4P0SjyjQM+++h6JvaxVYFWnPzvoeib2sVWBXENxwabTbO/YDfnaU7CYZSlwYHeC52ocIwkkdTUvKVaI4i4a7tcR0Yb39nWkITksYnSSH6T8LeDeMuB6SVwj/eJy63yMBsz7cvCdtrD2ppJlDBDHDEbyShrQ7ncLvd5LjynpTipykymjbFCN0lIwxsbrJPhu5r60XAdZUyqyEa9cju8jGtzzzBNaDJri7dqmxltZjQN7COIc/GV0yXkktJknduk7tpPexjwWjg6UK7L8UZwg7pJs3OLfv6hsQA9KQ5RjWVE3fn4Oy9w1muUjicTqCkYIAxoa29miwubnyppiJDNz/y4fvPyKpFS0bpJ99L7wq9Zuj97h+8/Iqg1TvlZPvpfeFbuj5ZTW4QrUjBC4YkMa6BnHFwgm90eJILHVzgubyEWJc3lA7BUc+CeN3gyDqK1EOWSz7DrtaxueO60inyrE2Nhc+7iwXwAnXZcrql8zXS8R7Kmkjkzmzpj+jG93Fcht+rWmj8uyO7yNrb274ONusrMWjjO2DdMnX4Yn38iz6By0zNnKG7OdFKGljh3thYrP8ALNLuVS9g1BrzYcy29JO14FVZdrioHldni6bQpxddIyHNzyEQnvwJbiiKAD3ZWLR984weM/3blW7KxaPnfxKDxn+7coVfCXolHlGhZ+HfQ9E3tYqsrPn6d9D0Te1iq11xDaNMsNJiJbtjIeOHZt9F1W8sVeKGGPEAQ1zHEutYAgkkcOprfOVuIBFjwghVyHM9puZnl2pwAGqwvq6TZQYyDjq37piw4pLARRa3BjfCdY897c6kslZSZAXOkO7VEltUZEhbb6JcNXFqHFzKGklbcgShjDqIjY8OOvY7XcnpKk8i11LA693OeNWMtfqHMLakkwJf4NU1P853weLgZFqkI5ydik6HJcUItGy3G463O6SmZztprfzD0YXXRHOqm1fKbfsu1dOpS7CJUpJKinZ1U+v5TveY77o40QzngNvlG6+m46dWpSEWbN3/AMuH7z8is/qh8rJ99N7xyvebEuKqgIILS8EEa7ixVEqj8rJ99N7xy29HyymrwjkQgjujsuiZxN0d0MKTZIBZKS9HZE5ADWpbvT19RU7RVdoRw2FtahKh1gdV9RGraoZ+crohhtfiBuud1Uflc1Un2sXRzsUYdisMVwN6NQt6exc5Jm4dpxYuMkEav9qlx5fDtsmD/wBeFc6jKTLfznvPEy49KxcFxfsgZXbDVRl7g1pOEkkDrTbP5zPhhdE9rw4Akxua8A+QrMJ5S86xYcAuT6TtUvk3et1ADXwBaOnVp6iFR/GxY4JE6uouKRPmuXWTMjOpKCRdKUhB3Vi0fH+JQeM/3blXCVYdHvzlB4z/AHblXV8Jehx5RoWfrSXQ2BOqbYDxsVU3N3EeorQc4ahzcGFxbfFfCSL7OJRAyhJyj/OcuLa5tuVcMPEeooFh4j1FWn4wk5R/nOQ+MJOUf5zktIXKI/NiE/8ADtub2O1IhzSha4OEWsG4uCRfoV++MJOUf5zkPjCTlH+c5GgLlO+LGj/iHmf6QNA3kx5n+lcPjCTlH+c5K+Hyco/znJ6RXKUaFvJjzP8ASI0Y5P1P9K7fD5OUf5zkPh8nKP8AOcnpC5Xs2oyKuHekAScRAGoqg1Y+Vk++m945bA2ukv8AzH7R9JyZHMWjJJMJJcS4ndqjWSbk9+tPTyVNtsqqd0ZOUd1qxzCouRP41R+tF3BUXIn8ao/Wtf8ARHBTpZlZcgCtU7gqLkT+NUfrR9wVFyJ/GqP1o344DSZVdEtW7gqLkT+NUfrRHMGi5E/jVH60b8cBpMjqNiq2WKQk3C9Au0fUJ2wH8ep/Wm8ujLJ5207v6irH/Yqqs4zVicE0zzjgSgxehjonyZ9VP9RV/wCRENFGTPqx/qKv/IsVjQef2Ra1KwssB0rbW6Ksm/Vj/UVf+RdP2X5O+ru/qaz/ACK6m0uSEu5jsZT2Jy1gaM8n8g7+oq/8i6N0dUI2QH8eqP8A2LUq0UUuJlgclLVRo+oeQP41T+tH3AUXIn8ao/Wpb6I6TKbKw6PR/EoPGf7tyuvcBRcifxqj9afZFzQpYZ2SRRFsjCcLt1mda7SNjnEKFStFxasSjHuf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9156" name="AutoShape 4" descr="data:image/jpeg;base64,/9j/4AAQSkZJRgABAQAAAQABAAD/2wCEAAkGBhQSEBUUEBIVEhAQDw8PEBAPEhAPEA8PFBAVFBQQFBQXHCYeFxkjGRQUHy8gIycpLC0sFR4xNTAqNSYsLCkBCQoKDgwOGA8PFykcFB0pLikpKSksKSkpKSkpKTQpKSkpKSkpKSkpKSkpKSkpKSwpLCkpKSkpLCwsKSksKSkpKf/AABEIALsA8AMBIgACEQEDEQH/xAAcAAAABwEBAAAAAAAAAAAAAAAAAQIEBQYHAwj/xABLEAABAwIBBQkKCwgCAwEAAAABAAIDBBESBQYHITETIkFRU2FxkdEWMlJygZKhorGzFBUjNUJUYnOTwdIXJCUzlLLT4UPDNILxY//EABkBAAIDAQAAAAAAAAAAAAAAAAABAgMEBf/EACQRAAIBAwMEAwEAAAAAAAAAAAABAgMRURITMQQhMnEiM0EU/9oADAMBAAIRAxEAPwC6aS86J6R9OIH4d1bUF29BvgMVtvjFU39pVbyvqM7FYtMDbyUviVPthVADQunQpxcE2jJUk1Lknf2j13K+ozsR/tHruV9RnYoHCEMCu2YYIa5ZLA3SJW8t6jOxGNIlby3qM7FX8CMi2wI2oYDXLJYRpBreW2fYZ2JLdINcf+byYGdirzmk8Fh7UsBG1DAa5ZJ/9oFdy3qM7EY0gV3LeozsUCjwo2oYDXLJPd31dy3qM7Efd/W8t6jOxQQCItS2oYQa5ZJ7u+reW9RnYh3f1vLeozsUDgQLUbUMINcsk93f1vLeozsRjP6t5b1GdigLJQCNqGEGuWSf7vK3lvUZ2IHP2t5b1GdigbIWRtQwha5ZJ7u9rOW9RnYh3eVvLeozsUDhQsjahhBrlkne72t5b1GdiHd9W8t6jOxQYCOyNqGEGuWSbGftby3qM7EO72t5b1Gdig7JNtYRtQwg1yyT7s/a3lvUZ2Iu76t5b1GdigSklG1DCDXLJPd39by3qM7EO7+t5b1Gdir9kYCNmGEGuWSwDP6t5b1GdilM0s8qqatijllxRuLsTcLRezCdo6FTA1TWYnzlD0v925QqUoKLdvwlGcrruT2mDv6Xxan2xLPbHjWhaYe/pfFqfbCs+AKl0/1odTyCDedKF0YCVZXlQVylNKSjDSk3YBQKNCCBz3tYwb95s0EbeE2BtdTAzQqPBd5qzz6iEXZstjSlLhEQGpV06yxkWWniMjwbAgAFtrk8CZRS4mgjYQCp06saniRlBx5FYkaNoJ2a7WvbXZdqWikkeGNa67jbWNiHVguWJQk+ENnI1c6LMwN3kgxSSN3l9WEjabJwdHjuBoPlWd9ZBMtVCRRLpQV5Zo8k8Bo6XKu5y5tSUj24+8kvgcNYBG1p51ZT6mM3YjKk4q5EoJIPOjWgqFIIrokAKBQRBBFwDLki2sI0A1F0AHBIJXRwXMsPEi6AIFGEYiPEepFhRcBRcpnMR38Sg6X+7coUgKYzEH8Sg6X+7coVPB+iUOUT+mLv6XxKn2wrPg9aFphO/pfEqfbCs9sodP8AWiVXyYe7Abb8wDXOuOkJTZhwkg8zHOFuPV7Fz4Uq6scXkjdYFCVvDe/FgcRbgN0mlz5ZRvLmxR1LtbHMeJI9yNxwkWdw6xq1I8aY5ToRK22wg3B7VVVpSlG1ycJJO9jnkvP9tMcVHTiBxkdLI8zSTF5c3DhOId7sU1+22q+x5oVS+IrBwc5o3hI298NYGvyqI3NvGuc6Ml2NSmmX2r0qSVDcNSA6NrmvwtFiTe3sJTHJuflLC0AUMkrwTrlqAIySTqwtbs1qnuaLGzrniT+mezAA5oJta+wpwpN9r2E5FzptMAjJMNBDFe1985+K3e/RFra+tdqbTXMXW3CFt7gOaDdo4FSZadhG92/aNwuTYcJBu3Vwa9aH07GqhpY0lyujdPcCSFwDdWrC7arfo2z3krxOJe+hdERbVvXh35tWEyVQtZu9BO/B9BWm6C8OOss6+8pL82+m7PQoOm0Gq5r2M8arGfBxNhjIBEshbr4HXaGu8l/SrEHKs55u+Vpfvh/exVXtwSIwZju8FvnBGMx38TPOVrqavCQA0uLibAEDZ0ooajE3Fa23UeYqeuWRWWCrdxLvsecgMyXf/n5x7FZRWA+m3PZKkktt5/R/9RrlkLLBWe4p3HH1nsSY8zpDezW6iRfXrVnZJe/NqUVWZ/xUzzE7vmGx6Tr/ADS1SyOywMO4uXwWI+4ubiZ1LqdKkPEub9KsXA30ovLI+wYzKl+x1JYzJl8JvUmjtLDOBvpXJ2lseAOtHfIdiUbmVJ4Y81UDK1M6OokYXAhkjh3gB67qznS39gdahs6suU5jY5sI+EVHyr5MR3gvrsOE8HWtHTStPuVVVddiHAU5mH84wdL/AHblW4qslWXMMD4wgPDd/wDY5dKr4P0ZI+SJ3TD39L4lT7YVnoctB0x9/S+JU+2FZ6GqHT/WiVXyAUhwSiUAtBA44Ul5XchIdHdICIrXngUJWSFWeanumlTk0HgWapScuC6MkirBy7xyFSMmRkceTFnVGRY5oZYykPc5TMdBzLp8X8yt2ZMjrRWnOKuGjTPM5PknO57qJo4rtxYTdjn2INj4R61HvySE3GT8BxN2hVOg/wBJKojUDpsffVR6ueQ3/tTPKukz4S6JxpzGYX4nb/E0jEDq1XvqWcz5WLdrVw+PTxauK6qdKK/SSk8HqGVrHgEkEbWnFbUeH2LmJmNFsTQBxuC82ODXkEDEXAGwFzfoVhj0X1pF/gWpwvcugFwdfhLO1ZliNsNdEPpxjpcztSHZWhG2WPyvZ2rHG6LK36sB/wC8XaujdFVbyDfPj7UgNZmzkpmNJM0erXZr2EnyA6ysPzgr3TVUsmzHISBxDgHVZdMp5uS0hxTxOY1pG/sHM84XUb8dAE7DrO1SjG/dCbsJGLnShi510blkfZXQZWbxt9CntyFqQ2Ichubk7+NGeE1D42Z4Q9Ce1INSGgicrllrIbjRU07dYZA1kovrA2tfbrB8iq4yozjC4/CcR2316rknqV1Km1K9yEpJoladWzR+7+IwdL/duVJgmVw0dvvlKDxn+7ct1R/B+jOl8kWnTD39L4lT7YVnhctD0w9/S+JU+2FZ7ZLpvrQVfJnMa0uyO4QBWgrAAgloIEcsCMxpaXZADY0wSfgoTtFcJhcbCmSxThdbIXQA3dEmk8ClCEh0YSauCZV66iuoSejcyxI1OvhPHbb7QrtNTAoUUEQLfhDQY2ya8TcYwuabjDw62hYq9Oy1GinP8O2Q8lxOydHO1jWzNxMe5o1uLZLEu49l/KtxyJUbpTRO4429YCzGlq4JYZo6YWY0A4cAjALmm1mjg3quuYFZjoWjwHFq5srmlFjcUi6DnLmXqIys6QqDdaGdvCGYx5F5qGvavV+U4cbXNP043N9C8u1FAWSOZ4D3N6jZSgrtoHwNMCGBP46G67/Fa0KlJlbkiJwJQYpYZJShkpPZkLWiOhiUrTBGzJiexUVlop0miEpJi4Arho4+coPGk925VeCBW7R3FbKUHjP925X1F8H6Kk/kiy6ZDv6XxKn2wrOiStF0yfzKXxKr+6FZ7iS6b60FXyCZdLwoNelbotBWEGpSGNHdIAiEvCkXSroEEWlANR3RhMQA1CyF0CEAJckklLsiwIA5FNaluzXa20caeOauE8aTVySYM3MqtjnLHamzBrAeAOBJHXcjyrQdGk9hUReC8OHpCyPKFNxajwHiPGtA0b5TvVE8tFr8cbfSuZ1MP01U3+GnuK5koErmXLEXipXd702WBZ65N3PKEw4C/EPKt5mO96NayrStRWq2ScpH6RZXUPMjPxKhSU6kBTexcKRqk2D2fmuzFdjE2NRTIxTp6WICNSsRuNRTpYiTkMQwIFc4NjVj0fD+JQeM/wB25QeBWDMAfxGHxn+7cq6vhL0Thyif0yfzKXxKr2wrOiFoemY/KUviVXthWeBV9N9aJVPJgBQASwlALQVhAJV0kowEgDCUEVkrEgQAjxIrIYUCDDkaKyACYB3REoFCyABhXKRq7WROSAjKmK6kMz6jc6mI8UuHyOXKRi4xOwPBH0XNcPIVRXjeDLqbs0bcVzcUIpcTWu8JrT1hIkK4xtFl1wehUbShS4qeGTwHFp9CuIeoXO+m3SglHCw4gpwdppifdMyqkKlIjr8ih6RyloXLuRZgkOUNSBKJSIB3ScSBRIGDdFYMwPnGHxn+7cq8VYNH/wA4weM/3blXV8JeicOUT2mX+ZS+JVe2FZ3dbRns2Eui3anbObS4S8ubg1sva3Hq6lWxHSfUIvPesVLqFCCTRdOm27metSsK0Hc6T6hH570YipPqMfnvVn9ccEdpmfYUeFaDgpPqMfnv7EVqT6jH570/644DaZn1keFX7DSfUY/xHofun1GP8R/Yj+uOA2nkoV0oFXkvpPqEf4j+xJdNS/UIvxH9iP644FtMpV0QV6oDSyTxx/AIwJJAxzt0eS0EE3Atr2Kk1As94GoCSRoHMHkBW0qyqOyRCUNJzL0guSw1GArisRdC6WQk2QAhwumkrPSCnpam0xUZd00Si+5qWbdXjpYnbd4AekJ9IVWNH9Temc0nXHIR5CrHK5cJqzOghF0U8WOOVnhRHrsud12pX/KC+w3b1pEkYjEzC4jiJHUpOBcsu025VcreJ5S4HLuU3eKZgmrMeNCUSktcgXK0rASgiuhdAwirBmB84weM/wB25V5WHMD5xh8Z/u3Kur4P0Shyi/5999D0Te1iqxOpWjPvvoeib2sVYauMbWIglxNDh9IX17V1Ca0DbBzfBebdB1j2p3ZIRwrajABaxc57WAHnOv0LsQmU5xVDG8EbXSHpO9b+fUutdWCKMvOu2xotdzjsaOcouAZmGItB3zQHEXGoHZ7ClFNsm0hY277brIcchFzvvBF+AbEqurGxMLnnoaO+eeBrRwlMQtxXNy6DZ0i9jwJLgmA8zcH75D95+RVNqf5kn30vvCrrm4397h+8/IqhVMh3WT76b3jls6XllNXhHSyOyb7oUN0K6BnO+JAFcMRR4ikB1e5NZgujiVxkBSGiz6Pam0kzPCDHhXV5Wb5nVGGrb9thb1LQ8S4tZWm0b4eKObykCWxB4nAo5Sm8x1elVEik6SKXBXYhskaHKHp9itek6DEynl42lpPUqlTE2XV6V3poy1VaQ/a5HdJZzjqXRuHoWu5QJsgSl7kONIdCeAhMBBKsGj/5xg1fSf7tyr5bbjJ5lYdH7T8YwEi2t/u3Kur4P0SjyjQM+++h6JvaxVYFWnPzvoeib2sVWBXENxwabTbO/YDfnaU7CYZSlwYHeC52ocIwkkdTUvKVaI4i4a7tcR0Yb39nWkITksYnSSH6T8LeDeMuB6SVwj/eJy63yMBsz7cvCdtrD2ppJlDBDHDEbyShrQ7ncLvd5LjynpTipykymjbFCN0lIwxsbrJPhu5r60XAdZUyqyEa9cju8jGtzzzBNaDJri7dqmxltZjQN7COIc/GV0yXkktJknduk7tpPexjwWjg6UK7L8UZwg7pJs3OLfv6hsQA9KQ5RjWVE3fn4Oy9w1muUjicTqCkYIAxoa29miwubnyppiJDNz/y4fvPyKpFS0bpJ99L7wq9Zuj97h+8/Iqg1TvlZPvpfeFbuj5ZTW4QrUjBC4YkMa6BnHFwgm90eJILHVzgubyEWJc3lA7BUc+CeN3gyDqK1EOWSz7DrtaxueO60inyrE2Nhc+7iwXwAnXZcrql8zXS8R7Kmkjkzmzpj+jG93Fcht+rWmj8uyO7yNrb274ONusrMWjjO2DdMnX4Yn38iz6By0zNnKG7OdFKGljh3thYrP8ALNLuVS9g1BrzYcy29JO14FVZdrioHldni6bQpxddIyHNzyEQnvwJbiiKAD3ZWLR984weM/3blW7KxaPnfxKDxn+7coVfCXolHlGhZ+HfQ9E3tYqsrPn6d9D0Te1iq11xDaNMsNJiJbtjIeOHZt9F1W8sVeKGGPEAQ1zHEutYAgkkcOprfOVuIBFjwghVyHM9puZnl2pwAGqwvq6TZQYyDjq37piw4pLARRa3BjfCdY897c6kslZSZAXOkO7VEltUZEhbb6JcNXFqHFzKGklbcgShjDqIjY8OOvY7XcnpKk8i11LA693OeNWMtfqHMLakkwJf4NU1P853weLgZFqkI5ydik6HJcUItGy3G463O6SmZztprfzD0YXXRHOqm1fKbfsu1dOpS7CJUpJKinZ1U+v5TveY77o40QzngNvlG6+m46dWpSEWbN3/AMuH7z8is/qh8rJ99N7xyvebEuKqgIILS8EEa7ixVEqj8rJ99N7xy29HyymrwjkQgjujsuiZxN0d0MKTZIBZKS9HZE5ADWpbvT19RU7RVdoRw2FtahKh1gdV9RGraoZ+crohhtfiBuud1Uflc1Un2sXRzsUYdisMVwN6NQt6exc5Jm4dpxYuMkEav9qlx5fDtsmD/wBeFc6jKTLfznvPEy49KxcFxfsgZXbDVRl7g1pOEkkDrTbP5zPhhdE9rw4Akxua8A+QrMJ5S86xYcAuT6TtUvk3et1ADXwBaOnVp6iFR/GxY4JE6uouKRPmuXWTMjOpKCRdKUhB3Vi0fH+JQeM/3blXCVYdHvzlB4z/AHblXV8Jehx5RoWfrSXQ2BOqbYDxsVU3N3EeorQc4ahzcGFxbfFfCSL7OJRAyhJyj/OcuLa5tuVcMPEeooFh4j1FWn4wk5R/nOQ+MJOUf5zktIXKI/NiE/8ADtub2O1IhzSha4OEWsG4uCRfoV++MJOUf5zkPjCTlH+c5GgLlO+LGj/iHmf6QNA3kx5n+lcPjCTlH+c5K+Hyco/znJ6RXKUaFvJjzP8ASI0Y5P1P9K7fD5OUf5zkPh8nKP8AOcnpC5Xs2oyKuHekAScRAGoqg1Y+Vk++m945bA2ukv8AzH7R9JyZHMWjJJMJJcS4ndqjWSbk9+tPTyVNtsqqd0ZOUd1qxzCouRP41R+tF3BUXIn8ao/Wtf8ARHBTpZlZcgCtU7gqLkT+NUfrR9wVFyJ/GqP1o344DSZVdEtW7gqLkT+NUfrRHMGi5E/jVH60b8cBpMjqNiq2WKQk3C9Au0fUJ2wH8ep/Wm8ujLJ5207v6irH/Yqqs4zVicE0zzjgSgxehjonyZ9VP9RV/wCRENFGTPqx/qKv/IsVjQef2Ra1KwssB0rbW6Ksm/Vj/UVf+RdP2X5O+ru/qaz/ACK6m0uSEu5jsZT2Jy1gaM8n8g7+oq/8i6N0dUI2QH8eqP8A2LUq0UUuJlgclLVRo+oeQP41T+tH3AUXIn8ao/Wpb6I6TKbKw6PR/EoPGf7tyuvcBRcifxqj9afZFzQpYZ2SRRFsjCcLt1mda7SNjnEKFStFxasSjHuf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49158" name="Picture 6" descr="http://image.made-in-china.com/43f34j00lSvQKbecnzqf/medical-canulated-bone-drill-for-K-wire-and-intramedullary-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57600" cy="2852928"/>
          </a:xfrm>
          <a:prstGeom prst="rect">
            <a:avLst/>
          </a:prstGeom>
          <a:noFill/>
        </p:spPr>
      </p:pic>
      <p:pic>
        <p:nvPicPr>
          <p:cNvPr id="49160" name="Picture 8" descr="http://www.willows.uk.net/library/img/www/Specialist%20Services/Orthopaedics/fracture-of-the-end-of-the-fem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76200"/>
            <a:ext cx="4572000" cy="2939143"/>
          </a:xfrm>
          <a:prstGeom prst="rect">
            <a:avLst/>
          </a:prstGeom>
          <a:noFill/>
        </p:spPr>
      </p:pic>
      <p:pic>
        <p:nvPicPr>
          <p:cNvPr id="49162" name="Picture 10" descr="http://www.animalmedcenter.com/images/uploads/distal_femoral_fracture_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4025" y="3105149"/>
            <a:ext cx="3609975" cy="3752851"/>
          </a:xfrm>
          <a:prstGeom prst="rect">
            <a:avLst/>
          </a:prstGeom>
          <a:noFill/>
        </p:spPr>
      </p:pic>
      <p:pic>
        <p:nvPicPr>
          <p:cNvPr id="49164" name="Picture 12" descr="http://www.animalmedcenter.com/images/uploads/distal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962524"/>
            <a:ext cx="4572000" cy="1895476"/>
          </a:xfrm>
          <a:prstGeom prst="rect">
            <a:avLst/>
          </a:prstGeom>
          <a:noFill/>
        </p:spPr>
      </p:pic>
      <p:pic>
        <p:nvPicPr>
          <p:cNvPr id="49166" name="Picture 14" descr="http://www.animalmedcenter.com/images/uploads/distal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2819400"/>
            <a:ext cx="2590800" cy="2072640"/>
          </a:xfrm>
          <a:prstGeom prst="rect">
            <a:avLst/>
          </a:prstGeom>
          <a:noFill/>
        </p:spPr>
      </p:pic>
      <p:pic>
        <p:nvPicPr>
          <p:cNvPr id="6146" name="Picture 2" descr="http://ecx.images-amazon.com/images/I/41d4YpU%2BndL._SY355_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30480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anine Fractured Femur Repair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685800"/>
            <a:ext cx="8686800" cy="57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Bone grafting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/>
              <a:t>It is living tissue that is transplanted to another site within the same animal or another to repair a defect</a:t>
            </a:r>
          </a:p>
          <a:p>
            <a:pPr algn="l" rtl="0"/>
            <a:r>
              <a:rPr lang="en-US" sz="2800" b="1" dirty="0" smtClean="0">
                <a:solidFill>
                  <a:srgbClr val="FF0000"/>
                </a:solidFill>
              </a:rPr>
              <a:t>Bone grafting may be:</a:t>
            </a:r>
          </a:p>
          <a:p>
            <a:pPr algn="l" rtl="0"/>
            <a:r>
              <a:rPr lang="en-US" sz="2800" b="1" dirty="0" err="1" smtClean="0">
                <a:solidFill>
                  <a:srgbClr val="FF0000"/>
                </a:solidFill>
              </a:rPr>
              <a:t>Autograft</a:t>
            </a:r>
            <a:r>
              <a:rPr lang="en-US" sz="2800" dirty="0" smtClean="0"/>
              <a:t>: within the same individual</a:t>
            </a:r>
          </a:p>
          <a:p>
            <a:pPr algn="l" rtl="0"/>
            <a:r>
              <a:rPr lang="en-US" sz="2800" b="1" dirty="0" smtClean="0">
                <a:solidFill>
                  <a:srgbClr val="FF0000"/>
                </a:solidFill>
              </a:rPr>
              <a:t>Allograft</a:t>
            </a:r>
            <a:r>
              <a:rPr lang="en-US" sz="2800" dirty="0" smtClean="0"/>
              <a:t>: from one to another of the same species</a:t>
            </a:r>
          </a:p>
          <a:p>
            <a:pPr algn="l" rtl="0"/>
            <a:r>
              <a:rPr lang="en-US" sz="2800" b="1" dirty="0" err="1" smtClean="0">
                <a:solidFill>
                  <a:srgbClr val="FF0000"/>
                </a:solidFill>
              </a:rPr>
              <a:t>Xenograft</a:t>
            </a:r>
            <a:r>
              <a:rPr lang="en-US" sz="2800" dirty="0" smtClean="0"/>
              <a:t> : from one to another of  a different species</a:t>
            </a:r>
            <a:endParaRPr lang="ar-EG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Internal fixation of fracture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Means fixation of the fracture fragment itself after surgical exposure of the fractured area using metal in a special manner.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Properties required of fixation materials:</a:t>
            </a:r>
          </a:p>
          <a:p>
            <a:pPr algn="l" rtl="0">
              <a:buNone/>
            </a:pPr>
            <a:r>
              <a:rPr lang="en-US" dirty="0" smtClean="0"/>
              <a:t> 1- the material should has suitable mechanical properties to fill fixation and maintenance of reduction.</a:t>
            </a:r>
          </a:p>
          <a:p>
            <a:pPr algn="l" rtl="0">
              <a:buNone/>
            </a:pPr>
            <a:r>
              <a:rPr lang="en-US" dirty="0" smtClean="0"/>
              <a:t> 2- not corrosive</a:t>
            </a:r>
          </a:p>
          <a:p>
            <a:pPr algn="l" rtl="0">
              <a:buNone/>
            </a:pPr>
            <a:r>
              <a:rPr lang="en-US" dirty="0" smtClean="0"/>
              <a:t> 3-not release harmful by products locally or systemically</a:t>
            </a:r>
            <a:endParaRPr lang="ar-E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Bone graft may be: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Cancellous</a:t>
            </a:r>
            <a:r>
              <a:rPr lang="en-US" b="1" dirty="0" smtClean="0">
                <a:solidFill>
                  <a:srgbClr val="FF0000"/>
                </a:solidFill>
              </a:rPr>
              <a:t> bone graft</a:t>
            </a:r>
            <a:r>
              <a:rPr lang="en-US" dirty="0" smtClean="0"/>
              <a:t>: indicated at area need rapid bone formation, mainly </a:t>
            </a:r>
            <a:r>
              <a:rPr lang="en-US" dirty="0" err="1" smtClean="0"/>
              <a:t>autograft</a:t>
            </a:r>
            <a:endParaRPr lang="en-US" dirty="0" smtClean="0"/>
          </a:p>
          <a:p>
            <a:pPr algn="l" rtl="0"/>
            <a:r>
              <a:rPr lang="en-US" dirty="0" smtClean="0"/>
              <a:t>Used in highly comminuted fracture</a:t>
            </a:r>
          </a:p>
          <a:p>
            <a:pPr algn="l" rtl="0"/>
            <a:r>
              <a:rPr lang="en-US" dirty="0" smtClean="0"/>
              <a:t>Harvesting site:- greater tubercle of </a:t>
            </a:r>
            <a:r>
              <a:rPr lang="en-US" dirty="0" err="1" smtClean="0"/>
              <a:t>humerus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Tuber </a:t>
            </a:r>
            <a:r>
              <a:rPr lang="en-US" dirty="0" err="1" smtClean="0"/>
              <a:t>ischii</a:t>
            </a:r>
            <a:r>
              <a:rPr lang="en-US" dirty="0" smtClean="0"/>
              <a:t>, </a:t>
            </a:r>
            <a:r>
              <a:rPr lang="en-US" dirty="0" err="1" smtClean="0"/>
              <a:t>ilium</a:t>
            </a:r>
            <a:r>
              <a:rPr lang="en-US" dirty="0" smtClean="0"/>
              <a:t> and medial </a:t>
            </a:r>
            <a:r>
              <a:rPr lang="en-US" dirty="0" err="1" smtClean="0"/>
              <a:t>condyle</a:t>
            </a:r>
            <a:r>
              <a:rPr lang="en-US" dirty="0" smtClean="0"/>
              <a:t> of tibia</a:t>
            </a:r>
          </a:p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Cortical bone graft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mainly allograft</a:t>
            </a:r>
          </a:p>
          <a:p>
            <a:pPr algn="l" rtl="0"/>
            <a:r>
              <a:rPr lang="en-US" dirty="0" smtClean="0"/>
              <a:t>Used for replacement of large segmental bone defects</a:t>
            </a:r>
          </a:p>
          <a:p>
            <a:pPr algn="l" rtl="0"/>
            <a:r>
              <a:rPr lang="en-US" dirty="0" smtClean="0"/>
              <a:t>Used from another donor and fixed by plate</a:t>
            </a:r>
          </a:p>
          <a:p>
            <a:pPr algn="l" rtl="0"/>
            <a:endParaRPr lang="ar-EG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Treatment of compound fracture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/>
              <a:t>Treatment of wound </a:t>
            </a:r>
          </a:p>
          <a:p>
            <a:pPr algn="l" rtl="0"/>
            <a:r>
              <a:rPr lang="en-US" sz="2800" dirty="0" smtClean="0"/>
              <a:t>Prevent extension of infection</a:t>
            </a:r>
          </a:p>
          <a:p>
            <a:pPr algn="l" rtl="0"/>
            <a:r>
              <a:rPr lang="en-US" sz="2800" dirty="0" smtClean="0"/>
              <a:t>Treatment of fracture</a:t>
            </a:r>
          </a:p>
          <a:p>
            <a:pPr algn="l" rtl="0"/>
            <a:r>
              <a:rPr lang="en-US" sz="2800" dirty="0" smtClean="0"/>
              <a:t>Remove </a:t>
            </a:r>
            <a:r>
              <a:rPr lang="en-US" sz="2800" dirty="0" err="1" smtClean="0"/>
              <a:t>m.o</a:t>
            </a:r>
            <a:r>
              <a:rPr lang="en-US" sz="2800" dirty="0" smtClean="0"/>
              <a:t>, remove foreign materials, devitalized tissues, local dressing of wound </a:t>
            </a:r>
          </a:p>
          <a:p>
            <a:pPr algn="l" rtl="0"/>
            <a:r>
              <a:rPr lang="en-US" sz="2800" dirty="0" smtClean="0"/>
              <a:t>Local and systemic antibiotic</a:t>
            </a:r>
          </a:p>
          <a:p>
            <a:pPr algn="l" rtl="0"/>
            <a:r>
              <a:rPr lang="en-US" sz="2800" dirty="0" smtClean="0"/>
              <a:t>Fracture fixation by</a:t>
            </a:r>
          </a:p>
          <a:p>
            <a:pPr algn="l" rtl="0">
              <a:buNone/>
            </a:pPr>
            <a:r>
              <a:rPr lang="en-US" sz="2800" dirty="0" smtClean="0"/>
              <a:t>     - internal fixation</a:t>
            </a:r>
          </a:p>
          <a:p>
            <a:pPr algn="l" rtl="0">
              <a:buNone/>
            </a:pPr>
            <a:r>
              <a:rPr lang="en-US" sz="2800" dirty="0" smtClean="0"/>
              <a:t>      - external cast with window</a:t>
            </a:r>
            <a:endParaRPr lang="ar-EG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Complications of fracture healing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1- </a:t>
            </a:r>
            <a:r>
              <a:rPr lang="en-US" sz="3600" dirty="0" smtClean="0"/>
              <a:t>complication due to prolonged immobilization (joint stiffness, muscle atrophy)</a:t>
            </a:r>
          </a:p>
          <a:p>
            <a:pPr algn="l" rtl="0">
              <a:buNone/>
            </a:pPr>
            <a:r>
              <a:rPr lang="en-US" sz="3600" dirty="0" smtClean="0"/>
              <a:t>2- complication from fractured end ( nerve and blood vessels injury)</a:t>
            </a:r>
          </a:p>
          <a:p>
            <a:pPr algn="l" rtl="0">
              <a:buNone/>
            </a:pPr>
            <a:r>
              <a:rPr lang="en-US" sz="3600" dirty="0" smtClean="0"/>
              <a:t>3-complications from improper treatment</a:t>
            </a:r>
            <a:endParaRPr lang="ar-EG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/>
          <a:lstStyle/>
          <a:p>
            <a:pPr algn="l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1-Delayed union</a:t>
            </a:r>
            <a:r>
              <a:rPr lang="en-US" dirty="0" smtClean="0"/>
              <a:t>: due to</a:t>
            </a:r>
          </a:p>
          <a:p>
            <a:pPr algn="l" rtl="0"/>
            <a:r>
              <a:rPr lang="en-US" dirty="0" smtClean="0"/>
              <a:t>Imperfect apposition</a:t>
            </a:r>
          </a:p>
          <a:p>
            <a:pPr algn="l" rtl="0"/>
            <a:r>
              <a:rPr lang="en-US" dirty="0" smtClean="0"/>
              <a:t>Interposition of soft tissue</a:t>
            </a:r>
          </a:p>
          <a:p>
            <a:pPr algn="l" rtl="0"/>
            <a:r>
              <a:rPr lang="en-US" dirty="0" smtClean="0"/>
              <a:t>Impairment of blood supply</a:t>
            </a:r>
          </a:p>
          <a:p>
            <a:pPr algn="l" rtl="0"/>
            <a:r>
              <a:rPr lang="en-US" dirty="0" smtClean="0"/>
              <a:t>Infection of the bone</a:t>
            </a:r>
          </a:p>
          <a:p>
            <a:pPr algn="l" rtl="0"/>
            <a:r>
              <a:rPr lang="en-US" dirty="0" smtClean="0"/>
              <a:t>Senility</a:t>
            </a:r>
          </a:p>
          <a:p>
            <a:pPr algn="l" rtl="0"/>
            <a:r>
              <a:rPr lang="en-US" dirty="0" smtClean="0"/>
              <a:t>Reaction of plates and screws</a:t>
            </a:r>
          </a:p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Diagnosed by radiography </a:t>
            </a:r>
            <a:r>
              <a:rPr lang="en-US" dirty="0" smtClean="0"/>
              <a:t>and showing:</a:t>
            </a:r>
          </a:p>
          <a:p>
            <a:pPr algn="l" rtl="0"/>
            <a:r>
              <a:rPr lang="en-US" dirty="0" smtClean="0"/>
              <a:t>No healing</a:t>
            </a:r>
          </a:p>
          <a:p>
            <a:pPr algn="l" rtl="0"/>
            <a:r>
              <a:rPr lang="en-US" dirty="0" smtClean="0"/>
              <a:t>The fractured gap will be filled with granulation </a:t>
            </a:r>
            <a:r>
              <a:rPr lang="en-US" dirty="0" err="1" smtClean="0"/>
              <a:t>tiisue</a:t>
            </a:r>
            <a:r>
              <a:rPr lang="en-US" dirty="0" smtClean="0"/>
              <a:t> not scar tissue</a:t>
            </a:r>
          </a:p>
          <a:p>
            <a:pPr algn="l" rtl="0"/>
            <a:r>
              <a:rPr lang="en-US" dirty="0" smtClean="0"/>
              <a:t>Increase cavity and gap between bones</a:t>
            </a:r>
          </a:p>
          <a:p>
            <a:pPr algn="l" rtl="0"/>
            <a:endParaRPr lang="ar-EG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 algn="l" rtl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2-Non union</a:t>
            </a:r>
            <a:r>
              <a:rPr lang="en-US" dirty="0" smtClean="0"/>
              <a:t>:- leading to false joint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Diagnosed by:</a:t>
            </a:r>
          </a:p>
          <a:p>
            <a:pPr algn="l" rtl="0"/>
            <a:r>
              <a:rPr lang="en-US" dirty="0" smtClean="0"/>
              <a:t>Lack of rigidity with bowing of bone</a:t>
            </a:r>
          </a:p>
          <a:p>
            <a:pPr algn="l" rtl="0"/>
            <a:r>
              <a:rPr lang="en-US" dirty="0" smtClean="0"/>
              <a:t>Callus formation almost absent</a:t>
            </a:r>
          </a:p>
          <a:p>
            <a:pPr algn="l" rtl="0"/>
            <a:r>
              <a:rPr lang="en-US" dirty="0" smtClean="0"/>
              <a:t>Obvious pain at the fracture site</a:t>
            </a:r>
          </a:p>
          <a:p>
            <a:pPr algn="l" rtl="0"/>
            <a:r>
              <a:rPr lang="en-US" dirty="0" smtClean="0"/>
              <a:t>Failure to use limb</a:t>
            </a:r>
          </a:p>
          <a:p>
            <a:pPr algn="l" rtl="0"/>
            <a:r>
              <a:rPr lang="en-US" dirty="0" smtClean="0"/>
              <a:t>Atrophy of muscles</a:t>
            </a:r>
          </a:p>
          <a:p>
            <a:pPr algn="l" rtl="0"/>
            <a:r>
              <a:rPr lang="en-US" dirty="0" smtClean="0"/>
              <a:t>Large gap between fractured ends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Treatment </a:t>
            </a:r>
          </a:p>
          <a:p>
            <a:pPr algn="l" rtl="0"/>
            <a:r>
              <a:rPr lang="en-US" dirty="0" smtClean="0"/>
              <a:t>Bone grafting</a:t>
            </a:r>
          </a:p>
          <a:p>
            <a:pPr algn="l" rtl="0"/>
            <a:r>
              <a:rPr lang="en-US" dirty="0" smtClean="0"/>
              <a:t>Internal fixation</a:t>
            </a:r>
          </a:p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3-Large callus formation</a:t>
            </a:r>
            <a:r>
              <a:rPr lang="en-US" dirty="0" smtClean="0"/>
              <a:t>:</a:t>
            </a:r>
          </a:p>
          <a:p>
            <a:pPr algn="l" rtl="0"/>
            <a:r>
              <a:rPr lang="en-US" dirty="0" smtClean="0"/>
              <a:t>Occur due to improper reduction</a:t>
            </a:r>
          </a:p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4-faulty callus formation</a:t>
            </a:r>
            <a:r>
              <a:rPr lang="en-US" dirty="0" smtClean="0"/>
              <a:t>:</a:t>
            </a:r>
          </a:p>
          <a:p>
            <a:pPr algn="l" rtl="0"/>
            <a:r>
              <a:rPr lang="en-US" dirty="0" smtClean="0"/>
              <a:t>Callus formed but calcium not sufficient due to some diseases as rickets or </a:t>
            </a:r>
            <a:r>
              <a:rPr lang="en-US" dirty="0" err="1" smtClean="0"/>
              <a:t>osteomalcia</a:t>
            </a:r>
            <a:endParaRPr lang="en-US" dirty="0" smtClean="0"/>
          </a:p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5-formation of a false joint</a:t>
            </a:r>
          </a:p>
          <a:p>
            <a:pPr algn="l" rtl="0"/>
            <a:r>
              <a:rPr lang="en-US" dirty="0" smtClean="0"/>
              <a:t>Due to pass of soft tissue band between two ends</a:t>
            </a:r>
          </a:p>
          <a:p>
            <a:pPr algn="l" rtl="0"/>
            <a:r>
              <a:rPr lang="en-US" dirty="0" err="1" smtClean="0"/>
              <a:t>Ttt</a:t>
            </a:r>
            <a:r>
              <a:rPr lang="en-US" dirty="0" smtClean="0"/>
              <a:t> by remove tissue refresh two ends and unit them by suture or plates</a:t>
            </a:r>
          </a:p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6- joint stiffness: </a:t>
            </a:r>
            <a:r>
              <a:rPr lang="en-US" dirty="0" smtClean="0"/>
              <a:t>due to joint </a:t>
            </a:r>
            <a:r>
              <a:rPr lang="en-US" dirty="0" err="1" smtClean="0"/>
              <a:t>immoblization</a:t>
            </a:r>
            <a:endParaRPr lang="en-US" dirty="0" smtClean="0"/>
          </a:p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7-gangrene formation </a:t>
            </a:r>
          </a:p>
          <a:p>
            <a:pPr algn="l" rtl="0"/>
            <a:r>
              <a:rPr lang="en-US" dirty="0" smtClean="0"/>
              <a:t>Due to tightly applied cast which press on blood supply on the area leading to gangrene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EG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7800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244013" cy="693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1" name="Picture 3" descr="Thank you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50" y="3752850"/>
            <a:ext cx="9097963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64163" y="3644900"/>
            <a:ext cx="3384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>
              <a:spcBef>
                <a:spcPct val="50000"/>
              </a:spcBef>
            </a:pPr>
            <a:r>
              <a:rPr lang="en-US" b="1" i="1">
                <a:solidFill>
                  <a:srgbClr val="FFFF00"/>
                </a:solidFill>
                <a:cs typeface="Times New Roman" pitchFamily="18" charset="0"/>
              </a:rPr>
              <a:t>    Abdelhaleem Elkasapy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sica 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Materials used: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 smtClean="0"/>
              <a:t>Stainless steel</a:t>
            </a:r>
          </a:p>
          <a:p>
            <a:pPr algn="l" rtl="0"/>
            <a:r>
              <a:rPr lang="en-US" sz="3600" dirty="0" smtClean="0"/>
              <a:t>Titanium </a:t>
            </a:r>
          </a:p>
          <a:p>
            <a:pPr algn="l" rtl="0"/>
            <a:r>
              <a:rPr lang="en-US" sz="3600" dirty="0" smtClean="0"/>
              <a:t>Others (</a:t>
            </a:r>
            <a:r>
              <a:rPr lang="en-US" sz="3600" dirty="0" err="1" smtClean="0"/>
              <a:t>nickle</a:t>
            </a:r>
            <a:r>
              <a:rPr lang="en-US" sz="3600" dirty="0" smtClean="0"/>
              <a:t> in addition to cobalt, chromium, </a:t>
            </a:r>
            <a:r>
              <a:rPr lang="en-US" sz="3600" dirty="0" err="1" smtClean="0"/>
              <a:t>molybedenum</a:t>
            </a:r>
            <a:r>
              <a:rPr lang="en-US" sz="3600" dirty="0" smtClean="0"/>
              <a:t>.</a:t>
            </a:r>
            <a:endParaRPr lang="ar-EG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Advantages of internal fixation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Anatomic reduction of the fragment</a:t>
            </a:r>
          </a:p>
          <a:p>
            <a:pPr algn="l" rtl="0"/>
            <a:r>
              <a:rPr lang="en-US" dirty="0" smtClean="0"/>
              <a:t>Preservation of blood supply to bone fragment</a:t>
            </a:r>
          </a:p>
          <a:p>
            <a:pPr algn="l" rtl="0"/>
            <a:r>
              <a:rPr lang="en-US" dirty="0" smtClean="0"/>
              <a:t>Stable fixation</a:t>
            </a:r>
          </a:p>
          <a:p>
            <a:pPr algn="l" rtl="0"/>
            <a:r>
              <a:rPr lang="en-US" dirty="0" smtClean="0"/>
              <a:t>Free immobilization of the muscle and joints</a:t>
            </a:r>
          </a:p>
          <a:p>
            <a:pPr algn="l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Disadvantages of internal fixation:</a:t>
            </a:r>
          </a:p>
          <a:p>
            <a:pPr algn="l" rtl="0"/>
            <a:r>
              <a:rPr lang="en-US" dirty="0" smtClean="0"/>
              <a:t> Fear of infection</a:t>
            </a:r>
          </a:p>
          <a:p>
            <a:pPr algn="l" rtl="0"/>
            <a:r>
              <a:rPr lang="en-US" dirty="0" smtClean="0"/>
              <a:t>High cost</a:t>
            </a:r>
          </a:p>
          <a:p>
            <a:pPr algn="l" rtl="0"/>
            <a:r>
              <a:rPr lang="en-US" dirty="0" smtClean="0"/>
              <a:t>Need experience</a:t>
            </a:r>
          </a:p>
          <a:p>
            <a:pPr algn="l" rtl="0"/>
            <a:endParaRPr lang="ar-E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Pin screw (lag screw-bone screw)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There are two types:</a:t>
            </a:r>
          </a:p>
          <a:p>
            <a:pPr algn="l" rtl="0"/>
            <a:r>
              <a:rPr lang="en-US" dirty="0" smtClean="0"/>
              <a:t>Cortical </a:t>
            </a:r>
          </a:p>
          <a:p>
            <a:pPr algn="l" rtl="0"/>
            <a:r>
              <a:rPr lang="en-US" dirty="0" err="1" smtClean="0"/>
              <a:t>Cancellous</a:t>
            </a:r>
            <a:endParaRPr lang="en-US" dirty="0" smtClean="0"/>
          </a:p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Indications</a:t>
            </a:r>
            <a:r>
              <a:rPr lang="en-US" dirty="0" smtClean="0"/>
              <a:t>:</a:t>
            </a:r>
          </a:p>
          <a:p>
            <a:pPr algn="l" rtl="0"/>
            <a:r>
              <a:rPr lang="en-US" dirty="0" smtClean="0"/>
              <a:t>Used for fixation of </a:t>
            </a:r>
            <a:r>
              <a:rPr lang="en-US" dirty="0" err="1" smtClean="0"/>
              <a:t>epiphyseal</a:t>
            </a:r>
            <a:r>
              <a:rPr lang="en-US" dirty="0" smtClean="0"/>
              <a:t> or </a:t>
            </a:r>
            <a:r>
              <a:rPr lang="en-US" dirty="0" err="1" smtClean="0"/>
              <a:t>condular</a:t>
            </a:r>
            <a:r>
              <a:rPr lang="en-US" dirty="0" smtClean="0"/>
              <a:t> fractures</a:t>
            </a:r>
          </a:p>
          <a:p>
            <a:pPr algn="l" rtl="0"/>
            <a:r>
              <a:rPr lang="en-US" dirty="0" smtClean="0"/>
              <a:t>Fixation of oblique or </a:t>
            </a:r>
            <a:r>
              <a:rPr lang="en-US" dirty="0" err="1" smtClean="0"/>
              <a:t>diaphyseal</a:t>
            </a:r>
            <a:r>
              <a:rPr lang="en-US" dirty="0" smtClean="0"/>
              <a:t> fracture</a:t>
            </a:r>
          </a:p>
          <a:p>
            <a:pPr algn="l" rtl="0"/>
            <a:endParaRPr lang="ar-E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Pin screw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Procedures of application:</a:t>
            </a:r>
          </a:p>
          <a:p>
            <a:pPr algn="l" rtl="0"/>
            <a:r>
              <a:rPr lang="en-US" dirty="0" smtClean="0"/>
              <a:t>Control animal and anesthesia</a:t>
            </a:r>
          </a:p>
          <a:p>
            <a:pPr algn="l" rtl="0"/>
            <a:r>
              <a:rPr lang="en-US" dirty="0" smtClean="0"/>
              <a:t>Aseptic preparation</a:t>
            </a:r>
          </a:p>
          <a:p>
            <a:pPr algn="l" rtl="0"/>
            <a:r>
              <a:rPr lang="en-US" dirty="0" err="1" smtClean="0"/>
              <a:t>Osteotomy</a:t>
            </a:r>
            <a:r>
              <a:rPr lang="en-US" dirty="0" smtClean="0"/>
              <a:t> for exposure of the fractured area</a:t>
            </a:r>
          </a:p>
          <a:p>
            <a:pPr algn="l" rtl="0"/>
            <a:r>
              <a:rPr lang="en-US" dirty="0" smtClean="0"/>
              <a:t>Reduction of the fracture</a:t>
            </a:r>
          </a:p>
          <a:p>
            <a:pPr algn="l" rtl="0"/>
            <a:r>
              <a:rPr lang="en-US" dirty="0" smtClean="0"/>
              <a:t>A hole is drilled to accommodate bone screw</a:t>
            </a:r>
          </a:p>
          <a:p>
            <a:pPr algn="l" rtl="0"/>
            <a:r>
              <a:rPr lang="en-US" dirty="0" smtClean="0"/>
              <a:t>The screw inserted along the detached piece and the main bone.</a:t>
            </a:r>
          </a:p>
          <a:p>
            <a:pPr algn="l" rtl="0"/>
            <a:endParaRPr lang="ar-EG" dirty="0"/>
          </a:p>
        </p:txBody>
      </p:sp>
      <p:sp>
        <p:nvSpPr>
          <p:cNvPr id="8" name="Freeform 7"/>
          <p:cNvSpPr/>
          <p:nvPr/>
        </p:nvSpPr>
        <p:spPr>
          <a:xfrm>
            <a:off x="7382522" y="2514600"/>
            <a:ext cx="1075678" cy="1306286"/>
          </a:xfrm>
          <a:custGeom>
            <a:avLst/>
            <a:gdLst>
              <a:gd name="connsiteX0" fmla="*/ 159657 w 1075678"/>
              <a:gd name="connsiteY0" fmla="*/ 174172 h 1306286"/>
              <a:gd name="connsiteX1" fmla="*/ 145143 w 1075678"/>
              <a:gd name="connsiteY1" fmla="*/ 319315 h 1306286"/>
              <a:gd name="connsiteX2" fmla="*/ 101600 w 1075678"/>
              <a:gd name="connsiteY2" fmla="*/ 464457 h 1306286"/>
              <a:gd name="connsiteX3" fmla="*/ 87086 w 1075678"/>
              <a:gd name="connsiteY3" fmla="*/ 508000 h 1306286"/>
              <a:gd name="connsiteX4" fmla="*/ 29029 w 1075678"/>
              <a:gd name="connsiteY4" fmla="*/ 609600 h 1306286"/>
              <a:gd name="connsiteX5" fmla="*/ 0 w 1075678"/>
              <a:gd name="connsiteY5" fmla="*/ 711200 h 1306286"/>
              <a:gd name="connsiteX6" fmla="*/ 14514 w 1075678"/>
              <a:gd name="connsiteY6" fmla="*/ 1016000 h 1306286"/>
              <a:gd name="connsiteX7" fmla="*/ 29029 w 1075678"/>
              <a:gd name="connsiteY7" fmla="*/ 1059543 h 1306286"/>
              <a:gd name="connsiteX8" fmla="*/ 87086 w 1075678"/>
              <a:gd name="connsiteY8" fmla="*/ 1146629 h 1306286"/>
              <a:gd name="connsiteX9" fmla="*/ 130629 w 1075678"/>
              <a:gd name="connsiteY9" fmla="*/ 1233715 h 1306286"/>
              <a:gd name="connsiteX10" fmla="*/ 217714 w 1075678"/>
              <a:gd name="connsiteY10" fmla="*/ 1262743 h 1306286"/>
              <a:gd name="connsiteX11" fmla="*/ 261257 w 1075678"/>
              <a:gd name="connsiteY11" fmla="*/ 1277257 h 1306286"/>
              <a:gd name="connsiteX12" fmla="*/ 348343 w 1075678"/>
              <a:gd name="connsiteY12" fmla="*/ 1262743 h 1306286"/>
              <a:gd name="connsiteX13" fmla="*/ 435429 w 1075678"/>
              <a:gd name="connsiteY13" fmla="*/ 1233715 h 1306286"/>
              <a:gd name="connsiteX14" fmla="*/ 493486 w 1075678"/>
              <a:gd name="connsiteY14" fmla="*/ 1219200 h 1306286"/>
              <a:gd name="connsiteX15" fmla="*/ 537029 w 1075678"/>
              <a:gd name="connsiteY15" fmla="*/ 1190172 h 1306286"/>
              <a:gd name="connsiteX16" fmla="*/ 551543 w 1075678"/>
              <a:gd name="connsiteY16" fmla="*/ 1016000 h 1306286"/>
              <a:gd name="connsiteX17" fmla="*/ 566057 w 1075678"/>
              <a:gd name="connsiteY17" fmla="*/ 928915 h 1306286"/>
              <a:gd name="connsiteX18" fmla="*/ 638629 w 1075678"/>
              <a:gd name="connsiteY18" fmla="*/ 1059543 h 1306286"/>
              <a:gd name="connsiteX19" fmla="*/ 667657 w 1075678"/>
              <a:gd name="connsiteY19" fmla="*/ 1103086 h 1306286"/>
              <a:gd name="connsiteX20" fmla="*/ 682171 w 1075678"/>
              <a:gd name="connsiteY20" fmla="*/ 1146629 h 1306286"/>
              <a:gd name="connsiteX21" fmla="*/ 725714 w 1075678"/>
              <a:gd name="connsiteY21" fmla="*/ 1175657 h 1306286"/>
              <a:gd name="connsiteX22" fmla="*/ 798286 w 1075678"/>
              <a:gd name="connsiteY22" fmla="*/ 1233715 h 1306286"/>
              <a:gd name="connsiteX23" fmla="*/ 827314 w 1075678"/>
              <a:gd name="connsiteY23" fmla="*/ 1277257 h 1306286"/>
              <a:gd name="connsiteX24" fmla="*/ 870857 w 1075678"/>
              <a:gd name="connsiteY24" fmla="*/ 1306286 h 1306286"/>
              <a:gd name="connsiteX25" fmla="*/ 986971 w 1075678"/>
              <a:gd name="connsiteY25" fmla="*/ 1262743 h 1306286"/>
              <a:gd name="connsiteX26" fmla="*/ 1016000 w 1075678"/>
              <a:gd name="connsiteY26" fmla="*/ 1175657 h 1306286"/>
              <a:gd name="connsiteX27" fmla="*/ 1045029 w 1075678"/>
              <a:gd name="connsiteY27" fmla="*/ 1132115 h 1306286"/>
              <a:gd name="connsiteX28" fmla="*/ 1045029 w 1075678"/>
              <a:gd name="connsiteY28" fmla="*/ 914400 h 1306286"/>
              <a:gd name="connsiteX29" fmla="*/ 1016000 w 1075678"/>
              <a:gd name="connsiteY29" fmla="*/ 798286 h 1306286"/>
              <a:gd name="connsiteX30" fmla="*/ 957943 w 1075678"/>
              <a:gd name="connsiteY30" fmla="*/ 711200 h 1306286"/>
              <a:gd name="connsiteX31" fmla="*/ 899886 w 1075678"/>
              <a:gd name="connsiteY31" fmla="*/ 609600 h 1306286"/>
              <a:gd name="connsiteX32" fmla="*/ 856343 w 1075678"/>
              <a:gd name="connsiteY32" fmla="*/ 595086 h 1306286"/>
              <a:gd name="connsiteX33" fmla="*/ 812800 w 1075678"/>
              <a:gd name="connsiteY33" fmla="*/ 566057 h 1306286"/>
              <a:gd name="connsiteX34" fmla="*/ 798286 w 1075678"/>
              <a:gd name="connsiteY34" fmla="*/ 508000 h 1306286"/>
              <a:gd name="connsiteX35" fmla="*/ 783771 w 1075678"/>
              <a:gd name="connsiteY35" fmla="*/ 464457 h 1306286"/>
              <a:gd name="connsiteX36" fmla="*/ 769257 w 1075678"/>
              <a:gd name="connsiteY36" fmla="*/ 406400 h 1306286"/>
              <a:gd name="connsiteX37" fmla="*/ 740229 w 1075678"/>
              <a:gd name="connsiteY37" fmla="*/ 0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75678" h="1306286">
                <a:moveTo>
                  <a:pt x="159657" y="174172"/>
                </a:moveTo>
                <a:cubicBezTo>
                  <a:pt x="154819" y="222553"/>
                  <a:pt x="152019" y="271181"/>
                  <a:pt x="145143" y="319315"/>
                </a:cubicBezTo>
                <a:cubicBezTo>
                  <a:pt x="139659" y="357706"/>
                  <a:pt x="111703" y="434149"/>
                  <a:pt x="101600" y="464457"/>
                </a:cubicBezTo>
                <a:cubicBezTo>
                  <a:pt x="96762" y="478971"/>
                  <a:pt x="95573" y="495270"/>
                  <a:pt x="87086" y="508000"/>
                </a:cubicBezTo>
                <a:cubicBezTo>
                  <a:pt x="57931" y="551732"/>
                  <a:pt x="51129" y="558035"/>
                  <a:pt x="29029" y="609600"/>
                </a:cubicBezTo>
                <a:cubicBezTo>
                  <a:pt x="16533" y="638757"/>
                  <a:pt x="7367" y="681731"/>
                  <a:pt x="0" y="711200"/>
                </a:cubicBezTo>
                <a:cubicBezTo>
                  <a:pt x="4838" y="812800"/>
                  <a:pt x="6067" y="914636"/>
                  <a:pt x="14514" y="1016000"/>
                </a:cubicBezTo>
                <a:cubicBezTo>
                  <a:pt x="15785" y="1031247"/>
                  <a:pt x="21599" y="1046169"/>
                  <a:pt x="29029" y="1059543"/>
                </a:cubicBezTo>
                <a:cubicBezTo>
                  <a:pt x="45972" y="1090041"/>
                  <a:pt x="87086" y="1146629"/>
                  <a:pt x="87086" y="1146629"/>
                </a:cubicBezTo>
                <a:cubicBezTo>
                  <a:pt x="94995" y="1170355"/>
                  <a:pt x="106934" y="1218906"/>
                  <a:pt x="130629" y="1233715"/>
                </a:cubicBezTo>
                <a:cubicBezTo>
                  <a:pt x="156577" y="1249932"/>
                  <a:pt x="188686" y="1253067"/>
                  <a:pt x="217714" y="1262743"/>
                </a:cubicBezTo>
                <a:lnTo>
                  <a:pt x="261257" y="1277257"/>
                </a:lnTo>
                <a:cubicBezTo>
                  <a:pt x="290286" y="1272419"/>
                  <a:pt x="319793" y="1269880"/>
                  <a:pt x="348343" y="1262743"/>
                </a:cubicBezTo>
                <a:cubicBezTo>
                  <a:pt x="378028" y="1255322"/>
                  <a:pt x="405744" y="1241137"/>
                  <a:pt x="435429" y="1233715"/>
                </a:cubicBezTo>
                <a:lnTo>
                  <a:pt x="493486" y="1219200"/>
                </a:lnTo>
                <a:cubicBezTo>
                  <a:pt x="508000" y="1209524"/>
                  <a:pt x="532237" y="1206945"/>
                  <a:pt x="537029" y="1190172"/>
                </a:cubicBezTo>
                <a:cubicBezTo>
                  <a:pt x="553034" y="1134155"/>
                  <a:pt x="545110" y="1073902"/>
                  <a:pt x="551543" y="1016000"/>
                </a:cubicBezTo>
                <a:cubicBezTo>
                  <a:pt x="554793" y="986751"/>
                  <a:pt x="561219" y="957943"/>
                  <a:pt x="566057" y="928915"/>
                </a:cubicBezTo>
                <a:cubicBezTo>
                  <a:pt x="591604" y="1005556"/>
                  <a:pt x="572084" y="959725"/>
                  <a:pt x="638629" y="1059543"/>
                </a:cubicBezTo>
                <a:cubicBezTo>
                  <a:pt x="648305" y="1074057"/>
                  <a:pt x="662141" y="1086537"/>
                  <a:pt x="667657" y="1103086"/>
                </a:cubicBezTo>
                <a:cubicBezTo>
                  <a:pt x="672495" y="1117600"/>
                  <a:pt x="672614" y="1134682"/>
                  <a:pt x="682171" y="1146629"/>
                </a:cubicBezTo>
                <a:cubicBezTo>
                  <a:pt x="693068" y="1160250"/>
                  <a:pt x="711200" y="1165981"/>
                  <a:pt x="725714" y="1175657"/>
                </a:cubicBezTo>
                <a:cubicBezTo>
                  <a:pt x="808907" y="1300444"/>
                  <a:pt x="698133" y="1153592"/>
                  <a:pt x="798286" y="1233715"/>
                </a:cubicBezTo>
                <a:cubicBezTo>
                  <a:pt x="811907" y="1244612"/>
                  <a:pt x="814979" y="1264922"/>
                  <a:pt x="827314" y="1277257"/>
                </a:cubicBezTo>
                <a:cubicBezTo>
                  <a:pt x="839649" y="1289592"/>
                  <a:pt x="856343" y="1296610"/>
                  <a:pt x="870857" y="1306286"/>
                </a:cubicBezTo>
                <a:cubicBezTo>
                  <a:pt x="900130" y="1300431"/>
                  <a:pt x="965614" y="1296915"/>
                  <a:pt x="986971" y="1262743"/>
                </a:cubicBezTo>
                <a:cubicBezTo>
                  <a:pt x="1003188" y="1236795"/>
                  <a:pt x="1006324" y="1204686"/>
                  <a:pt x="1016000" y="1175657"/>
                </a:cubicBezTo>
                <a:cubicBezTo>
                  <a:pt x="1021516" y="1159108"/>
                  <a:pt x="1035353" y="1146629"/>
                  <a:pt x="1045029" y="1132115"/>
                </a:cubicBezTo>
                <a:cubicBezTo>
                  <a:pt x="1075678" y="1040164"/>
                  <a:pt x="1069523" y="1077691"/>
                  <a:pt x="1045029" y="914400"/>
                </a:cubicBezTo>
                <a:cubicBezTo>
                  <a:pt x="1039111" y="874945"/>
                  <a:pt x="1038130" y="831481"/>
                  <a:pt x="1016000" y="798286"/>
                </a:cubicBezTo>
                <a:cubicBezTo>
                  <a:pt x="996648" y="769257"/>
                  <a:pt x="968975" y="744298"/>
                  <a:pt x="957943" y="711200"/>
                </a:cubicBezTo>
                <a:cubicBezTo>
                  <a:pt x="943474" y="667792"/>
                  <a:pt x="940442" y="643397"/>
                  <a:pt x="899886" y="609600"/>
                </a:cubicBezTo>
                <a:cubicBezTo>
                  <a:pt x="888133" y="599806"/>
                  <a:pt x="870857" y="599924"/>
                  <a:pt x="856343" y="595086"/>
                </a:cubicBezTo>
                <a:cubicBezTo>
                  <a:pt x="841829" y="585410"/>
                  <a:pt x="822476" y="580571"/>
                  <a:pt x="812800" y="566057"/>
                </a:cubicBezTo>
                <a:cubicBezTo>
                  <a:pt x="801735" y="549459"/>
                  <a:pt x="803766" y="527180"/>
                  <a:pt x="798286" y="508000"/>
                </a:cubicBezTo>
                <a:cubicBezTo>
                  <a:pt x="794083" y="493289"/>
                  <a:pt x="787974" y="479168"/>
                  <a:pt x="783771" y="464457"/>
                </a:cubicBezTo>
                <a:cubicBezTo>
                  <a:pt x="778291" y="445277"/>
                  <a:pt x="774989" y="425507"/>
                  <a:pt x="769257" y="406400"/>
                </a:cubicBezTo>
                <a:cubicBezTo>
                  <a:pt x="706571" y="197442"/>
                  <a:pt x="740229" y="422602"/>
                  <a:pt x="740229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           </a:t>
            </a:r>
            <a:endParaRPr lang="ar-EG" dirty="0"/>
          </a:p>
        </p:txBody>
      </p:sp>
      <p:pic>
        <p:nvPicPr>
          <p:cNvPr id="27650" name="Picture 2" descr="http://cal.vet.upenn.edu/projects/saortho/chapter_28/28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6000" cy="3590926"/>
          </a:xfrm>
          <a:prstGeom prst="rect">
            <a:avLst/>
          </a:prstGeom>
          <a:noFill/>
        </p:spPr>
      </p:pic>
      <p:pic>
        <p:nvPicPr>
          <p:cNvPr id="27652" name="Picture 4" descr="https://www2.aofoundation.org/AOFileServerSurgery/MyPortalFiles?FilePath=/Surgery/en/_img/surgery/FurtherReading/PFxM2/6_6_1-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3129758" cy="2514600"/>
          </a:xfrm>
          <a:prstGeom prst="rect">
            <a:avLst/>
          </a:prstGeom>
          <a:noFill/>
        </p:spPr>
      </p:pic>
      <p:sp>
        <p:nvSpPr>
          <p:cNvPr id="27654" name="AutoShape 6" descr="data:image/jpeg;base64,/9j/4AAQSkZJRgABAQAAAQABAAD/2wCEAAkGBxQTEhUUEhQVFBUXGBgYGBgYFxQXFxodGBgYFxcXHBcYHCggHBwlHBcXITEiJSksLi4uFx8zODMsNygtLiwBCgoKDg0OGxAQFywcHCQrLCwsLCwsLCwsLCwsLCwsLCwsLCwsLCwsLCwsLCwsKywsLCwsNywsNzc3LDc3KysrK//AABEIAL4BCQMBIgACEQEDEQH/xAAbAAABBQEBAAAAAAAAAAAAAAAGAAECBAUDB//EAEMQAAEDAQUEBwUFBwMEAwAAAAEAAgMRBAUSITEGIkFRBxNhcYGRoTJCUrHBFIKS0fAjYnKywuHxJGOiM0NT0oOj4v/EABcBAQEBAQAAAAAAAAAAAAAAAAABAgP/xAAfEQEBAAMBAQEBAQEBAAAAAAAAAQIRMSFBQhJRMiL/2gAMAwEAAhEDEQA/APViUkzinKBJFJOgZOkkgSSSSBJJUSQIJJEJIGKdJJAkkkigSSSYlAgnSTVQJJJJAySSSB0gmKcoGKSdMEDFIpFIoGTVT/VMgYJ0wTUPag7OTBKqdA6ZKiRQOkmonKBymDu5ec7b7X9WQxpc3Fk00OHtcT9Fp7I2W1zxtkabO9jssRdUgg51bQ59nYpsGiZBW09+TXdKxj6SMeMTSKgZajern3ELV2f2thtQyOF3I9qbBAkkAuVqtLIxV7g1UdSU5WdFfMbvZq78P1Km29oq0LgD2/mFNi7RZl639DAD1jtNezvKt2y1BsTntINBrUU5aryi+bUyU1knhY0O/wCkWPkcaUOJ2CtBrkpbpZHocG0bHirSzCRUHFWvLRV5tsIWOwy7ju/XzAQ/Bt06JoENkgloAA5uNuQHJ4B5IW2q2rbbjjfZTHM0U6xhLstKObx7OSz/AEaew3decUwrG8O7OPkri8e2Ws0sQbIXDqyMnNe00I5itRqvV7utPWRtdzGfKuhWsctliykU5WJtFeRibRuuv5AdqtukaNptrGe04V5cVQt9/NjDnGlAKnMkgHmGheYXFbg60m1Xh1gjZXAwMcQ48g45V5oitnSJFhc2z2NgY4H2x7WWQyy81NrppwdIEDnBop2ZOHzCKrFbGytxN8RxC8as0EBkraGmMnMMhZQZAe8530RBZNrGWVzCGymLeD8WF7qe6RhaPr3rMzNPS5ZA0VcQBzKoPveOhIzA5kNr3Vz9F5vfF9z2wObE0vLqD9niOEOGLI04DI9q07JtbYbIyOM2MutMTWtpunMZVxZknjWnNa/qGhJeG1ccNOtbgrpUuFe6rc/Bdbr2ps8+TXUPbogHaTbmS8GGE2Blfde6pezPUVpTh/dSuC5GMAf9ppNxYWgCnLM9yly0aerlRVK5Zy6IYtW7vfTQq8toYhKo5pFNQIOhKRTEp6IEnqmThA6RFcuxJMSgEL2sDWmj2g0qQcNfEcUKRBz2SPhLW4XEfsiyGQkVruhzcenackY7YW7DGRSvYDveA4qi2JkN0l84O+CaSNY0ivDC2p55nOi55LHmt435arS0xGV8wG8GSEB2VRiAdmOIyPBal1WMRxsmZMMTah8Za5rxplQ8Nc9FCzOwwhrhGWOq8HM4M8wHE5ajTnrwWPY7cS6jg4sJ094AnUH6aFZvq+PdNmLf11na8nx7h/lAG0N+PtZcLPlnSrqUw8c67p8OOqJti3NigEYNRiJz7eH65rMvC7jZ/ZFY+BHDsPb2rfuk8Z922qGzRN+3QSnOmKGaJ8ZA7GvxDP5KxtBtldVos7owySCQCsbxGAWuHs1c05gkBZVzXZLPI4sjcXZklhIH4nuCyH3LLLaiyRpyBJbMwZjPizMjtFVja6K5rdanRvDcbg4YWvq+janhnQ10oajyVaSBoa4zbpGEHUVLxiZkPi5Bd7BeMlnDoo34YnE7rXFzQQcxR2Y1Pes28bW+WRxbjaAI2k7u91YNK10yU92t09BuLZplps5IMkYAFdxjqmhzAIJ4d9OOaCprEyCOckyCjsGItwHjk5hJ1prQeC9M2CcBZJZKtBcOReRQHUjLx4ryq0Pd1IIc9pdK/Nri6gro8HdpkSCOaCtZrwmZRkby5odXAalpNKE4TkMuK9UuDaVsQbZ3Ckp3gzec6jxUZAZd3LkvObpEbmGgPWkkZg0AGlQNTWqKrl2iFkc4wtZPaHe258Ja/TL9oHnLsyVl9QfS3xRhcQatribgcC0DWvh2IG2pvwT1li3mxtBw4qVOY0yJ1Gn1Vu1dKFqAobNGSciA4Hh2H5hB1gsjrROcDRZ3HMMeS0aE0bXLwCuV3CK9uvue1zRukIawAMAAGFoAyo3SuVa/2RNdOykMrS9uOV7c671O/EcLBw1J9UP7T2YNazC39pjLXtxAB1KFtS3tqjTo1vTE4Vfk5pacqgFvBg8QK9mYWdqHLzk3WsBAkDy1wrG5xoDliFSdNOGq0rmuxroZQ5wMkkb2N+FmJpFe/PVUtrbJ1NqnaA4AuEwGHMgneyPFxrmM10u9rm6UA5A1A7K8VrFKz7NZcEeGQ5gUpQUb4caJrnszXgtxO9qgaSGOd2EhrqDTVX7bZy/MjNUMIimJwgZMdV5L255Uo3ME6k9qZRNtW1XF9knY57Gx4vdY573HszZQ+nop25hdKwMaBUVqaDjxFUS9JILrPBI3HTE2vVgCtQdTUYR29qGIWHDGdCMqHN34hw7EnVo+uXcjawGpGZPM/r5LVa6oQ7dFaBb0ZyXVl3STVSzQdE5TFKqBFOknQJRfxUqKpes+CNzuzLMA+aAB2oeLTaWQbjg94BDi5hwgitCMydEukq1Nc6CxRaD2hGK1DRm0g04Z8dFb2IhMlqntLsdIgWirG1qc6tkdnpUbvmg+02o2i12mf2qHAz3na0DwBQZcalcrW4p3jIDVwIOLIOpXE1u6AeANBWg9FysETiRQK06LG8Aad4INMgaDIHuRTc1z8VcZ4zauXDE4BWr7cQ3N1BqagkaaUC2bFYgAKLI23dgs7qYgSKVAB1yoa8M1bxFDors7XTSSlsVWgkHES8F2uRNKEAZ9iH77tDX2u1SkUw7rXNkx5jIOEbTz1zKKdgpTDd9otBDqEuz6uOPJooM9X0z+iALJJjiL6AGWQuOAdXlUmtc3OaaeyO1c7xtQfZt41qDx014nx1U54sgMtRk6tDXuWrZLuxGtBny0Ur3shY5jRXMt4VGvE/XgtXjMHmzburumVwOQEmbQ0NFBTeqKkjjqvL6DBZ25ZNJyrUVz3W132Z68M16JLMWXLzeWGgNTLQk+4MhTgOVECRwnEwUcCIq03a5nXHwGXsrP2NK0LsBq3Q5laNwR4pcTwx1XgDGWtaRpR1TmO6pU4LryqUtlm1tcYbgqZWjdbUkAEkEOyrTTh4q5JGlthcLY5oi+CywtPvROe0mupLaNr92pWBfE7GykMLqCgDsbnAjj7QB80b9Jdqd9ss7K0o0uILA92VMwB61NEB2sVwkAZlxoM25ng7j3cEnVrlO7GWuqcv8AGXqtXZq2Os8+dWgPbqcNAdKDMGjSSe1cLNYS4aJ7VBgex2TatwnMk5aCh1J1VsSUa9JNk/aQSitHVYRjqBiFQ93EHhkVnbMNDmYcqt3aCp0yzdoSRQ+K17zItN1gjCXsAdTA4EOZkXPcNNCfzWHsjaP2pFXEOAdQCgzyLjXXMBSdW8EEl25VQXtCzq7QMIaC5jgKAh+W9TPdNdT2L1MRClUA7cxFr2HepWhAGVDzOvD0W8uMzrc2klMt0sc4FzgxjjidQ5UqXHgNTSqw9myHMABbSujdFuXGetud8dMWFrwRUlmVTmTr3FD2yU9QCS52mZBA5Zcwszq3g8u+Og0WrEMlRsTcloMC6spJq93qkAFDGgsJUTJ0CCcJk4QIIZ26tgZEBqTo0ZuJPD0RPVDHV/abyjZ7kNXn7uQH4ipQP2xrbDdTsXViWTecHPL5RjPYNBXTTVCVhh6uJrTkQMbqtoWudlXCMyKZ50XpHSOBLaLPAAMRNSeQ418K+qCr8aAQAdTu03d1u7VwGtdPBcrPWt+FcVlxOrQa8BQeS9Duyy0A7EN7NWTIZaI2s0dF0ZdY2ZIC6T5fZaBXjk4cidOAOXkvQQvNtsYBPbmQFpfUgGja0BAJFAQXE0zzUy4sWb8LbPcjWtpic0A545AXnPe7KoSs0NBGzOrGVod5zS7OodoGnlnqjDpKIk+zWRjH0Dm0BY5rd32QN2p0p4rAns+GQtpShAwkFuGg90VqQTXMrn9a21bjslR3qrtJZgbQxpxDdDia0AzpTu4nvRJckFGjuWZfEWO3taODYm+cgK6ZcZi5tVc80N3iBxHUgNG6WtIzrm9wqTp3oSfZ6ShuZGFtATUDtaBxPFeldKslLGANXSNHzKAYY8U7uzA3ybU/NZs/9L8bMVmAhceTTSgqcgeHFDewzXG3R+1TG8mpwZAUAcRwrXvJRjbm4bNIRnu/FhHLXghro2gpbGkilI3urm4ippQNGoPPgmXYRLbuet4VGQZEaljsj272tOLRqsyxWPFgrXQcgO/D7vcpbTS47dOdSAAMWJr+9rfdIrx4LYuOKpypw0/Pj3qY9K0rHdYAWNtDYcLRQgUIoaA0+I+QR1Zod0eSy7+u8OY5vMEePD1XSzbKrsnd800Do4nuEeIkguGeIceNOwg8VjWmD7PaMDqExvFQN1tHOABpwIrqFqdFFuw2iSI6PaDThUZeeR81PpHsGG1teMuuYWnv0B/lWNebaE0DskI7eWPHGDy7aZ1y8/kEQXJPjha74mgnv4hUtq4MUDuYFR93MLd9jKtsDY5DZ5mCLrN8jKQRsBwiuLCcTj4HwWNd1mEMjonOPWNc6rdW5HQGuufJF/RvN+1tbBkHGOUffYHO9XU8ENbTw9XejuTnA/ib+YWPkrWxdYHZLRYsu7jkFpsC6suiaicpqdiDqkkEqIHSThJByttoEcbn8h/hZfR9ZqRy2l+RlcaE/Cyo8tVT23tJ6tkLDvSuDR4mg+q09ppm2O7hG00OERjyzy8CpQHS2zrrRaLTxB6qPx0/4/NYXVdZMaZtbujubl81pFvUwNbo4Nxn+OTTxFT5Kzs3YtCVzx99WiK5rHhA7lusGSr2aOgVsLohIHuIddfZdqI8bvIBjfkUbyvDWlx0aCfIVQr0WwYprTMdaNb2b1XHxqperC6QZsdvssQ90F5+nyQ5KMc7jwLnehwj+UHxWpedoEl6WiThCzD5D+xVS6LNV2fYPKlfWqx+i8FV1xUaFi3dGX3q7kHx17mtz9SiixsyWJsowOtz3cetl8m5fktUjt0sSbtmZ8UtfIAfVC1yx4pXn98+lB9ER9Im/bbJHwzPmf8A8rJuKMYiQMsTvVxos/tfjVv8YbJIcqBo1FfeHDn/AGVbo+u2RmN4j0aGbpYCD7RBxZ4cwaVzVzaYf6WSnvYW+b2j6rX2Bb+ytDvitEnk3dHyVs3kTjzq8bucZp3ODW4ngubu1NKZ7upFPJa1wxmudde4rPvObFaJKf8AlofAlbNwRaHmpgZCiztyUbZBVtF3gCnMyoXVl5pY3/Zrya7QY+XB+f5hHHSdZsVmbK3WN7XeB/vRB229mwlsjeHzacQ+oXobD9ru7XN8Wv7wGvmFjXYrAuR4q8DSuNv8MoDx6lw8FevSz4mOHNpHmKId2UtGUVfhdEe+M42V+69w+6iuUVbVXG7iUN7BT4bZF/u2XCe+J7m08mhc+k6HDa45ObW5/wALvyVe53CK12Y/DaZovCQNLf6itjpdh/Zwv03i3zFR9Vn40tXYatBWszmh7Z6bFE3uCIYtNVuMp0T17UxUKD9BUd6JJFIIHCkEyqXvahFE9/IZd5QYd2t+1XmTqyziunHRvZzPguG3M/X22Gz1q2Pff3DM/IDxWvsJF1VjfaJBnIXSHnhGTR+uaDbDIXunnOsrsA7Bq/PkNFzyvjUV71k6yQDmcZ7tGjyRVcVmo1C11RdbKXcCaDuGiP7HCAAtSeMrkTVMKLFMLQzNppsFmlPEtw/i3fquPRnCGWJ8ppvyPf4DIfJUOkK0YbNT4nV/CCfnRar/APS3P2tg9Xj+6x9UA3U/Ey0ynWWWnhXP0Llt3BGaVpzP68ViXezBZIm8TiefGoH848kV3DFujJZwK3o20A+aHuj/AHrQ53Hq3u/FIR9At61vwxvdyaT5AlY/RpHvyu+GOJv4sTz8wtXsFLamUOvVv+3ET5Au/JcNmochXkD5gLhfEwdeFtd8ERafFtAtLZ5lAs4/9Vbxa2j/AOnE34poh5Oxf0rU2CAFgDvidI8nnVxKx9qn0EPY9z/wRPP5LbuJvVXWzhSEnzBKv6PjzGB+OUnm6QoyuWGgCELtjGPLSjvV1Ec3UzJMCtaMLoRkotUyujIW2tsmKJw5Z+Wv1VrooteKzPiOsbiB3H9equ3tEC08a5fmhTo+n6i8JIiaCQUA7R/j1WL5VKSH7Pa7TGMg17J2jsrR1PuvPki5vs+ixdurOI7dZ5TkyVpiee/Kvk70V+5ZSY24vabuu72nCfUKY90UMXoMEsrtME0Ew9WH1IRX0pw47AXj3HMd55fVDG00dHy/vWd58YnCT6IwvP8Ab3STqXWcHxDQfon+gW2OmrC3y8ii2IoC2Cm3Kdp9Uewrc4jr6qPgpJ6FUTBUkySCQQvtq90hiszPale0HurmfKvmimiGNmmfabylmObYBhbyxO/JoClIvbd2gQWIQsyxAMb4fn9UG25vUwtjGrWhv3n5u8gtjay09feLYtWQtxu7C3OniVhW9xkla37x73aeQoud9ya+NnZix0FUXwtyCzLos2EaLWaF0jJwpJAJwVQDdIB6yWCD43NbT+N4HyaVudK0+CwiNur3MYB2BYjx199QN1EZLzy/Zsy/5OVnpKl6y12ODhUvd4H8gud+1WRaY6FkY91rG+QJP9KLbpj3Rkhhu9P4k/0j+VGFgZRoTHheud/vw2WY/uEeeX1XPo2ipFO7nKG/gY0f28FDa51LM4fEWN83haexTALJiHvOe71p9Ff0fHnokD5Le+msoZX/AOTTyRLs+3dHahK6XYopXD/uWn5BzvmEa3JHRgWcFyZe2knsj/anP4mtYP5iiS9j1V1kcoWjzACFtrzWWmtImD8czR8moj6QZMF3uHY1vyV/0efXMzTL3WDzJcjy7xuhBt0MNfFo8mBG1hblRMeJerwUlFilRdEcbU2oK86v0mC1xStNCSKHtqPyHmvSpAgTb2xViJAzaa/ryWcgTdI0HW2HrWjNhbIO7jp3qhcdpxFx1xhko++KO/5td5ra2WkFruxjXcYzGe8ZfkgvZaUtaxrvaikkgd3O32V+813ms3ytfGlf8VZYOIc58R7pGlq3thpOuuxjTqA+M94JFPVY202UbHjVj2O8nAH5rU6On0+1w/BaHEfwvzCv1ADsU7DLIw8CfQkfkvR7OcgvOmM6m9J2c3up47y9CsZyCuPEq2lkmonwrQ6pBNVSCDP2gtois73HlQeK57IwfZLvMsmT3h0r+86DyosfbAmaaz2RnvvaXfw1BdXwp5q70mW7q7Oyzxg4pCGgDwAWasC10vLmSzu9qaQiv7rcyewGins9CZJHPI9o17hw9E98tEUbYW8A2Md5zeVt7OWTCwdyzhFyb9lZQKwoNaKKY8l0ZOEq0SCq3vNggkdyaUAx0et628bVN8DA3xe4u+QCoXrP1t8TPObYIqD9eJWv0VNwWa1TkE4pnAcy2NoYKeqFbgeZDbJj/wByUMB7CaH0K5XjU617nZWQ9lB+frVGtnGSFtnY61dzJPqi2JdIywdspKRxjnKCfutc76LWu1/VXUHcoHO82l31Q30hzUbHWuQldl/DQfzLc2of1Vzv4EQMb5hoWfta+AG4WUskA+J8j/QN/qR7dQ3R+uCC7sjpFZW8osX4nD/1Rzd4o0KYcL0M34MVsDRnv2dnq95W30qv/wBM1vxPCyGgOvBoPG0N/wDriH/sVpdJzq/Z283knwofonygeuhlXfed9B9EY2QZISuNvs9tT5koxs4oAtY8ZqwAlxSanWgiFibQ2XGxw5hbX+FVtzKtQD/RHbCGzWd3unEBx5H6KhecXU3haohl1rBMwc3MPWZeTh4qncFoNmvZo0ZKaHxy+dEQdJLepnslqA9l+B3aCagfNcrxqdK+f2lmcRxYSPKo+ibYKelvnH/ms0E3i0CM+oPkpWWOjHxHRjnN8NWn8JasnZebq7bYHaY47RZnduBwe0ebirb7KKG3DOqvfFwe1jv6Sja7pKtB7EK9MMOG1WaXm1zfwmoRDcc1WN7lcepWyCo1HIp65KWfZ5LaOgTl4AJPDPyUQ7mo2htWkE6gjLtCAW2KP2i8bTaXezC3A2vM5uPgMlQt94C13mXaxWZpeOVabuR7VWtttNldIyMOa19cRjOGvCpBrmqFxWqGJkrQXYpHB7nP1Ibo30XPLizS7KDLOBrh173Zn0Rxd0IDQAhXZizYnF7veNf18kaRtoFuI6JmhKqeiofuWDtvaursru0+gzPyW8EBdLVoIhbG3V5DRTm9wZ9SpeDeuGD7NcQLgA7qHPd/E+pPzQXs+zBYY+b3PkPqB9EUdK1sFnu5lmaaFwZHTsAofksMQ4QyPg1kTPTE71oud7I0Jdn4aMFeWiIGadyzLqjo0dy1GroyBekKSsjGA6taPxysHyBW50t2gMu4sBFXuY0DnT/Cy9tImNkbM5peWgUo4ihaag5IRvbaNtqex07JHFlKAu3TTgQBn81m/VEsTKPjb8EUTfRx/qRlYxujuQNs/ajNIXnUnShFAMg3U6AI8hoGpjwvQlcW/ecR5PtT/kwfylWOkyatos7M8g53ZkCq2wLhJbg74YXk975XH6hcukF+K8Gj4YXH0p9Vn8q7XAzTsaOzVFkQQ3cjc/L0ARNEtxlNME9ckqrQShI2oKnXgndog8z22idHJFK3VrgOP6/wirbu8IrRYMIIMj2sexo3nA5HQacVT2vhIbiaASOB+a8/dPannD7LeQFB5Bc7F2Obot+J4a4EP6lhfyLmDBke1pZ4grEt9ubFNAPfit7X0/ckG8a+LVpbKWRzG5jx4qjtRZGNkMkoc4Eh1G5ZgYdeGVPJP58hv0RdNUFbPDIPclHk4EfMLnsjPWJnOgr4IAtl+yTSsdM587WHJjyA2vCtAKo52YtXWVeQGl3BuQCs3tKLmaJ8faox6dyfGtsuw7c1F2Y+aQKdGmPeN0tfqFiy7MCtQMuSMX9iYMQULtsIY0ALR+aQFEsSB/RIKJOWifEgkCgXb+7w97ZHFwDCCMJzqP1yRwFlXxYBKDVB5Ba55J54zaJnSxh4LsRIdQcq5I4jkbJNuEOBJdUdtAB6KvadlzXJa2z9ydXmQsfz6u/BLY25DgrdOC5RClFOi2jPvWwiQUIqh6XZVh4BGBHgolnNNDCui5hHotqc0jd2NPoF0aAuVrbiY4c2keigD+iSClrtR+GNjfPMqrtE7rLxmdXJrA0eLgFUhvVlidM2MyNdL7ZoDpyrosy57ewSSF75JHPw0c4UIoa0NNe9c7PNNQeXIz5lEDBksK4Rug81vtXSMlwThJNVUKqclNXXRRBQcLXZmvFCFmi6G1rRbJdmAkgpwWUN0WbfV0iUGq3aqDkSgKPZUVRHdF2iMLXEdVMNQJoyTYypEpVRHUpJmpiEaOFJQc5OgkmUWlLEgkEqqKQKCVUzh4JJgUEerBUmsCRKclA6R+Sjwr4Jx9ECKRSTFAgoyCvkncdU9MkAreuzzZCTTNZ0Oy4DgQjdzUmxhTQqXdZcAA5K+mYkqJEpqpEKJQSKaqinKB6qKTiok18kRIlNVMSnKIRKQCZM85IJApVPIJjkmoUH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7656" name="AutoShape 8" descr="data:image/jpeg;base64,/9j/4AAQSkZJRgABAQAAAQABAAD/2wCEAAkGBxQTEhUUEhQVFBUXGBgYGBgYFxQXFxodGBgYFxcXHBcYHCggHBwlHBcXITEiJSksLi4uFx8zODMsNygtLiwBCgoKDg0OGxAQFywcHCQrLCwsLCwsLCwsLCwsLCwsLCwsLCwsLCwsLCwsLCwsKywsLCwsNywsNzc3LDc3KysrK//AABEIAL4BCQMBIgACEQEDEQH/xAAbAAABBQEBAAAAAAAAAAAAAAAGAAECBAUDB//EAEMQAAEDAQUEBwUFBwMEAwAAAAEAAgMRBAUSITEGIkFRBxNhcYGRoTJCUrHBFIKS0fAjYnKywuHxJGOiM0NT0oOj4v/EABcBAQEBAQAAAAAAAAAAAAAAAAABAgP/xAAfEQEBAAMBAQEBAQEBAAAAAAAAAQIRMSFBQhJRMiL/2gAMAwEAAhEDEQA/APViUkzinKBJFJOgZOkkgSSSSBJJUSQIJJEJIGKdJJAkkkigSSSYlAgnSTVQJJJJAySSSB0gmKcoGKSdMEDFIpFIoGTVT/VMgYJ0wTUPag7OTBKqdA6ZKiRQOkmonKBymDu5ec7b7X9WQxpc3Fk00OHtcT9Fp7I2W1zxtkabO9jssRdUgg51bQ59nYpsGiZBW09+TXdKxj6SMeMTSKgZajern3ELV2f2thtQyOF3I9qbBAkkAuVqtLIxV7g1UdSU5WdFfMbvZq78P1Km29oq0LgD2/mFNi7RZl639DAD1jtNezvKt2y1BsTntINBrUU5aryi+bUyU1knhY0O/wCkWPkcaUOJ2CtBrkpbpZHocG0bHirSzCRUHFWvLRV5tsIWOwy7ju/XzAQ/Bt06JoENkgloAA5uNuQHJ4B5IW2q2rbbjjfZTHM0U6xhLstKObx7OSz/AEaew3decUwrG8O7OPkri8e2Ws0sQbIXDqyMnNe00I5itRqvV7utPWRtdzGfKuhWsctliykU5WJtFeRibRuuv5AdqtukaNptrGe04V5cVQt9/NjDnGlAKnMkgHmGheYXFbg60m1Xh1gjZXAwMcQ48g45V5oitnSJFhc2z2NgY4H2x7WWQyy81NrppwdIEDnBop2ZOHzCKrFbGytxN8RxC8as0EBkraGmMnMMhZQZAe8530RBZNrGWVzCGymLeD8WF7qe6RhaPr3rMzNPS5ZA0VcQBzKoPveOhIzA5kNr3Vz9F5vfF9z2wObE0vLqD9niOEOGLI04DI9q07JtbYbIyOM2MutMTWtpunMZVxZknjWnNa/qGhJeG1ccNOtbgrpUuFe6rc/Bdbr2ps8+TXUPbogHaTbmS8GGE2Blfde6pezPUVpTh/dSuC5GMAf9ppNxYWgCnLM9yly0aerlRVK5Zy6IYtW7vfTQq8toYhKo5pFNQIOhKRTEp6IEnqmThA6RFcuxJMSgEL2sDWmj2g0qQcNfEcUKRBz2SPhLW4XEfsiyGQkVruhzcenackY7YW7DGRSvYDveA4qi2JkN0l84O+CaSNY0ivDC2p55nOi55LHmt435arS0xGV8wG8GSEB2VRiAdmOIyPBal1WMRxsmZMMTah8Za5rxplQ8Nc9FCzOwwhrhGWOq8HM4M8wHE5ajTnrwWPY7cS6jg4sJ094AnUH6aFZvq+PdNmLf11na8nx7h/lAG0N+PtZcLPlnSrqUw8c67p8OOqJti3NigEYNRiJz7eH65rMvC7jZ/ZFY+BHDsPb2rfuk8Z922qGzRN+3QSnOmKGaJ8ZA7GvxDP5KxtBtldVos7owySCQCsbxGAWuHs1c05gkBZVzXZLPI4sjcXZklhIH4nuCyH3LLLaiyRpyBJbMwZjPizMjtFVja6K5rdanRvDcbg4YWvq+janhnQ10oajyVaSBoa4zbpGEHUVLxiZkPi5Bd7BeMlnDoo34YnE7rXFzQQcxR2Y1Pes28bW+WRxbjaAI2k7u91YNK10yU92t09BuLZplps5IMkYAFdxjqmhzAIJ4d9OOaCprEyCOckyCjsGItwHjk5hJ1prQeC9M2CcBZJZKtBcOReRQHUjLx4ryq0Pd1IIc9pdK/Nri6gro8HdpkSCOaCtZrwmZRkby5odXAalpNKE4TkMuK9UuDaVsQbZ3Ckp3gzec6jxUZAZd3LkvObpEbmGgPWkkZg0AGlQNTWqKrl2iFkc4wtZPaHe258Ja/TL9oHnLsyVl9QfS3xRhcQatribgcC0DWvh2IG2pvwT1li3mxtBw4qVOY0yJ1Gn1Vu1dKFqAobNGSciA4Hh2H5hB1gsjrROcDRZ3HMMeS0aE0bXLwCuV3CK9uvue1zRukIawAMAAGFoAyo3SuVa/2RNdOykMrS9uOV7c671O/EcLBw1J9UP7T2YNazC39pjLXtxAB1KFtS3tqjTo1vTE4Vfk5pacqgFvBg8QK9mYWdqHLzk3WsBAkDy1wrG5xoDliFSdNOGq0rmuxroZQ5wMkkb2N+FmJpFe/PVUtrbJ1NqnaA4AuEwGHMgneyPFxrmM10u9rm6UA5A1A7K8VrFKz7NZcEeGQ5gUpQUb4caJrnszXgtxO9qgaSGOd2EhrqDTVX7bZy/MjNUMIimJwgZMdV5L255Uo3ME6k9qZRNtW1XF9knY57Gx4vdY573HszZQ+nop25hdKwMaBUVqaDjxFUS9JILrPBI3HTE2vVgCtQdTUYR29qGIWHDGdCMqHN34hw7EnVo+uXcjawGpGZPM/r5LVa6oQ7dFaBb0ZyXVl3STVSzQdE5TFKqBFOknQJRfxUqKpes+CNzuzLMA+aAB2oeLTaWQbjg94BDi5hwgitCMydEukq1Nc6CxRaD2hGK1DRm0g04Z8dFb2IhMlqntLsdIgWirG1qc6tkdnpUbvmg+02o2i12mf2qHAz3na0DwBQZcalcrW4p3jIDVwIOLIOpXE1u6AeANBWg9FysETiRQK06LG8Aad4INMgaDIHuRTc1z8VcZ4zauXDE4BWr7cQ3N1BqagkaaUC2bFYgAKLI23dgs7qYgSKVAB1yoa8M1bxFDors7XTSSlsVWgkHES8F2uRNKEAZ9iH77tDX2u1SkUw7rXNkx5jIOEbTz1zKKdgpTDd9otBDqEuz6uOPJooM9X0z+iALJJjiL6AGWQuOAdXlUmtc3OaaeyO1c7xtQfZt41qDx014nx1U54sgMtRk6tDXuWrZLuxGtBny0Ur3shY5jRXMt4VGvE/XgtXjMHmzburumVwOQEmbQ0NFBTeqKkjjqvL6DBZ25ZNJyrUVz3W132Z68M16JLMWXLzeWGgNTLQk+4MhTgOVECRwnEwUcCIq03a5nXHwGXsrP2NK0LsBq3Q5laNwR4pcTwx1XgDGWtaRpR1TmO6pU4LryqUtlm1tcYbgqZWjdbUkAEkEOyrTTh4q5JGlthcLY5oi+CywtPvROe0mupLaNr92pWBfE7GykMLqCgDsbnAjj7QB80b9Jdqd9ss7K0o0uILA92VMwB61NEB2sVwkAZlxoM25ng7j3cEnVrlO7GWuqcv8AGXqtXZq2Os8+dWgPbqcNAdKDMGjSSe1cLNYS4aJ7VBgex2TatwnMk5aCh1J1VsSUa9JNk/aQSitHVYRjqBiFQ93EHhkVnbMNDmYcqt3aCp0yzdoSRQ+K17zItN1gjCXsAdTA4EOZkXPcNNCfzWHsjaP2pFXEOAdQCgzyLjXXMBSdW8EEl25VQXtCzq7QMIaC5jgKAh+W9TPdNdT2L1MRClUA7cxFr2HepWhAGVDzOvD0W8uMzrc2klMt0sc4FzgxjjidQ5UqXHgNTSqw9myHMABbSujdFuXGetud8dMWFrwRUlmVTmTr3FD2yU9QCS52mZBA5Zcwszq3g8u+Og0WrEMlRsTcloMC6spJq93qkAFDGgsJUTJ0CCcJk4QIIZ26tgZEBqTo0ZuJPD0RPVDHV/abyjZ7kNXn7uQH4ipQP2xrbDdTsXViWTecHPL5RjPYNBXTTVCVhh6uJrTkQMbqtoWudlXCMyKZ50XpHSOBLaLPAAMRNSeQ418K+qCr8aAQAdTu03d1u7VwGtdPBcrPWt+FcVlxOrQa8BQeS9Duyy0A7EN7NWTIZaI2s0dF0ZdY2ZIC6T5fZaBXjk4cidOAOXkvQQvNtsYBPbmQFpfUgGja0BAJFAQXE0zzUy4sWb8LbPcjWtpic0A545AXnPe7KoSs0NBGzOrGVod5zS7OodoGnlnqjDpKIk+zWRjH0Dm0BY5rd32QN2p0p4rAns+GQtpShAwkFuGg90VqQTXMrn9a21bjslR3qrtJZgbQxpxDdDia0AzpTu4nvRJckFGjuWZfEWO3taODYm+cgK6ZcZi5tVc80N3iBxHUgNG6WtIzrm9wqTp3oSfZ6ShuZGFtATUDtaBxPFeldKslLGANXSNHzKAYY8U7uzA3ybU/NZs/9L8bMVmAhceTTSgqcgeHFDewzXG3R+1TG8mpwZAUAcRwrXvJRjbm4bNIRnu/FhHLXghro2gpbGkilI3urm4ippQNGoPPgmXYRLbuet4VGQZEaljsj272tOLRqsyxWPFgrXQcgO/D7vcpbTS47dOdSAAMWJr+9rfdIrx4LYuOKpypw0/Pj3qY9K0rHdYAWNtDYcLRQgUIoaA0+I+QR1Zod0eSy7+u8OY5vMEePD1XSzbKrsnd800Do4nuEeIkguGeIceNOwg8VjWmD7PaMDqExvFQN1tHOABpwIrqFqdFFuw2iSI6PaDThUZeeR81PpHsGG1teMuuYWnv0B/lWNebaE0DskI7eWPHGDy7aZ1y8/kEQXJPjha74mgnv4hUtq4MUDuYFR93MLd9jKtsDY5DZ5mCLrN8jKQRsBwiuLCcTj4HwWNd1mEMjonOPWNc6rdW5HQGuufJF/RvN+1tbBkHGOUffYHO9XU8ENbTw9XejuTnA/ib+YWPkrWxdYHZLRYsu7jkFpsC6suiaicpqdiDqkkEqIHSThJByttoEcbn8h/hZfR9ZqRy2l+RlcaE/Cyo8tVT23tJ6tkLDvSuDR4mg+q09ppm2O7hG00OERjyzy8CpQHS2zrrRaLTxB6qPx0/4/NYXVdZMaZtbujubl81pFvUwNbo4Nxn+OTTxFT5Kzs3YtCVzx99WiK5rHhA7lusGSr2aOgVsLohIHuIddfZdqI8bvIBjfkUbyvDWlx0aCfIVQr0WwYprTMdaNb2b1XHxqperC6QZsdvssQ90F5+nyQ5KMc7jwLnehwj+UHxWpedoEl6WiThCzD5D+xVS6LNV2fYPKlfWqx+i8FV1xUaFi3dGX3q7kHx17mtz9SiixsyWJsowOtz3cetl8m5fktUjt0sSbtmZ8UtfIAfVC1yx4pXn98+lB9ER9Im/bbJHwzPmf8A8rJuKMYiQMsTvVxos/tfjVv8YbJIcqBo1FfeHDn/AGVbo+u2RmN4j0aGbpYCD7RBxZ4cwaVzVzaYf6WSnvYW+b2j6rX2Bb+ytDvitEnk3dHyVs3kTjzq8bucZp3ODW4ngubu1NKZ7upFPJa1wxmudde4rPvObFaJKf8AlofAlbNwRaHmpgZCiztyUbZBVtF3gCnMyoXVl5pY3/Zrya7QY+XB+f5hHHSdZsVmbK3WN7XeB/vRB229mwlsjeHzacQ+oXobD9ru7XN8Wv7wGvmFjXYrAuR4q8DSuNv8MoDx6lw8FevSz4mOHNpHmKId2UtGUVfhdEe+M42V+69w+6iuUVbVXG7iUN7BT4bZF/u2XCe+J7m08mhc+k6HDa45ObW5/wALvyVe53CK12Y/DaZovCQNLf6itjpdh/Zwv03i3zFR9Vn40tXYatBWszmh7Z6bFE3uCIYtNVuMp0T17UxUKD9BUd6JJFIIHCkEyqXvahFE9/IZd5QYd2t+1XmTqyziunHRvZzPguG3M/X22Gz1q2Pff3DM/IDxWvsJF1VjfaJBnIXSHnhGTR+uaDbDIXunnOsrsA7Bq/PkNFzyvjUV71k6yQDmcZ7tGjyRVcVmo1C11RdbKXcCaDuGiP7HCAAtSeMrkTVMKLFMLQzNppsFmlPEtw/i3fquPRnCGWJ8ppvyPf4DIfJUOkK0YbNT4nV/CCfnRar/APS3P2tg9Xj+6x9UA3U/Ey0ynWWWnhXP0Llt3BGaVpzP68ViXezBZIm8TiefGoH848kV3DFujJZwK3o20A+aHuj/AHrQ53Hq3u/FIR9At61vwxvdyaT5AlY/RpHvyu+GOJv4sTz8wtXsFLamUOvVv+3ET5Au/JcNmochXkD5gLhfEwdeFtd8ERafFtAtLZ5lAs4/9Vbxa2j/AOnE34poh5Oxf0rU2CAFgDvidI8nnVxKx9qn0EPY9z/wRPP5LbuJvVXWzhSEnzBKv6PjzGB+OUnm6QoyuWGgCELtjGPLSjvV1Ec3UzJMCtaMLoRkotUyujIW2tsmKJw5Z+Wv1VrooteKzPiOsbiB3H9equ3tEC08a5fmhTo+n6i8JIiaCQUA7R/j1WL5VKSH7Pa7TGMg17J2jsrR1PuvPki5vs+ixdurOI7dZ5TkyVpiee/Kvk70V+5ZSY24vabuu72nCfUKY90UMXoMEsrtME0Ew9WH1IRX0pw47AXj3HMd55fVDG00dHy/vWd58YnCT6IwvP8Ab3STqXWcHxDQfon+gW2OmrC3y8ii2IoC2Cm3Kdp9Uewrc4jr6qPgpJ6FUTBUkySCQQvtq90hiszPale0HurmfKvmimiGNmmfabylmObYBhbyxO/JoClIvbd2gQWIQsyxAMb4fn9UG25vUwtjGrWhv3n5u8gtjay09feLYtWQtxu7C3OniVhW9xkla37x73aeQoud9ya+NnZix0FUXwtyCzLos2EaLWaF0jJwpJAJwVQDdIB6yWCD43NbT+N4HyaVudK0+CwiNur3MYB2BYjx199QN1EZLzy/Zsy/5OVnpKl6y12ODhUvd4H8gud+1WRaY6FkY91rG+QJP9KLbpj3Rkhhu9P4k/0j+VGFgZRoTHheud/vw2WY/uEeeX1XPo2ipFO7nKG/gY0f28FDa51LM4fEWN83haexTALJiHvOe71p9Ff0fHnokD5Le+msoZX/AOTTyRLs+3dHahK6XYopXD/uWn5BzvmEa3JHRgWcFyZe2knsj/anP4mtYP5iiS9j1V1kcoWjzACFtrzWWmtImD8czR8moj6QZMF3uHY1vyV/0efXMzTL3WDzJcjy7xuhBt0MNfFo8mBG1hblRMeJerwUlFilRdEcbU2oK86v0mC1xStNCSKHtqPyHmvSpAgTb2xViJAzaa/ryWcgTdI0HW2HrWjNhbIO7jp3qhcdpxFx1xhko++KO/5td5ra2WkFruxjXcYzGe8ZfkgvZaUtaxrvaikkgd3O32V+813ms3ytfGlf8VZYOIc58R7pGlq3thpOuuxjTqA+M94JFPVY202UbHjVj2O8nAH5rU6On0+1w/BaHEfwvzCv1ADsU7DLIw8CfQkfkvR7OcgvOmM6m9J2c3up47y9CsZyCuPEq2lkmonwrQ6pBNVSCDP2gtois73HlQeK57IwfZLvMsmT3h0r+86DyosfbAmaaz2RnvvaXfw1BdXwp5q70mW7q7Oyzxg4pCGgDwAWasC10vLmSzu9qaQiv7rcyewGins9CZJHPI9o17hw9E98tEUbYW8A2Md5zeVt7OWTCwdyzhFyb9lZQKwoNaKKY8l0ZOEq0SCq3vNggkdyaUAx0et628bVN8DA3xe4u+QCoXrP1t8TPObYIqD9eJWv0VNwWa1TkE4pnAcy2NoYKeqFbgeZDbJj/wByUMB7CaH0K5XjU617nZWQ9lB+frVGtnGSFtnY61dzJPqi2JdIywdspKRxjnKCfutc76LWu1/VXUHcoHO82l31Q30hzUbHWuQldl/DQfzLc2of1Vzv4EQMb5hoWfta+AG4WUskA+J8j/QN/qR7dQ3R+uCC7sjpFZW8osX4nD/1Rzd4o0KYcL0M34MVsDRnv2dnq95W30qv/wBM1vxPCyGgOvBoPG0N/wDriH/sVpdJzq/Z283knwofonygeuhlXfed9B9EY2QZISuNvs9tT5koxs4oAtY8ZqwAlxSanWgiFibQ2XGxw5hbX+FVtzKtQD/RHbCGzWd3unEBx5H6KhecXU3haohl1rBMwc3MPWZeTh4qncFoNmvZo0ZKaHxy+dEQdJLepnslqA9l+B3aCagfNcrxqdK+f2lmcRxYSPKo+ibYKelvnH/ms0E3i0CM+oPkpWWOjHxHRjnN8NWn8JasnZebq7bYHaY47RZnduBwe0ebirb7KKG3DOqvfFwe1jv6Sja7pKtB7EK9MMOG1WaXm1zfwmoRDcc1WN7lcepWyCo1HIp65KWfZ5LaOgTl4AJPDPyUQ7mo2htWkE6gjLtCAW2KP2i8bTaXezC3A2vM5uPgMlQt94C13mXaxWZpeOVabuR7VWtttNldIyMOa19cRjOGvCpBrmqFxWqGJkrQXYpHB7nP1Ibo30XPLizS7KDLOBrh173Zn0Rxd0IDQAhXZizYnF7veNf18kaRtoFuI6JmhKqeiofuWDtvaursru0+gzPyW8EBdLVoIhbG3V5DRTm9wZ9SpeDeuGD7NcQLgA7qHPd/E+pPzQXs+zBYY+b3PkPqB9EUdK1sFnu5lmaaFwZHTsAofksMQ4QyPg1kTPTE71oud7I0Jdn4aMFeWiIGadyzLqjo0dy1GroyBekKSsjGA6taPxysHyBW50t2gMu4sBFXuY0DnT/Cy9tImNkbM5peWgUo4ihaag5IRvbaNtqex07JHFlKAu3TTgQBn81m/VEsTKPjb8EUTfRx/qRlYxujuQNs/ajNIXnUnShFAMg3U6AI8hoGpjwvQlcW/ecR5PtT/kwfylWOkyatos7M8g53ZkCq2wLhJbg74YXk975XH6hcukF+K8Gj4YXH0p9Vn8q7XAzTsaOzVFkQQ3cjc/L0ARNEtxlNME9ckqrQShI2oKnXgndog8z22idHJFK3VrgOP6/wirbu8IrRYMIIMj2sexo3nA5HQacVT2vhIbiaASOB+a8/dPannD7LeQFB5Bc7F2Obot+J4a4EP6lhfyLmDBke1pZ4grEt9ubFNAPfit7X0/ckG8a+LVpbKWRzG5jx4qjtRZGNkMkoc4Eh1G5ZgYdeGVPJP58hv0RdNUFbPDIPclHk4EfMLnsjPWJnOgr4IAtl+yTSsdM587WHJjyA2vCtAKo52YtXWVeQGl3BuQCs3tKLmaJ8faox6dyfGtsuw7c1F2Y+aQKdGmPeN0tfqFiy7MCtQMuSMX9iYMQULtsIY0ALR+aQFEsSB/RIKJOWifEgkCgXb+7w97ZHFwDCCMJzqP1yRwFlXxYBKDVB5Ba55J54zaJnSxh4LsRIdQcq5I4jkbJNuEOBJdUdtAB6KvadlzXJa2z9ydXmQsfz6u/BLY25DgrdOC5RClFOi2jPvWwiQUIqh6XZVh4BGBHgolnNNDCui5hHotqc0jd2NPoF0aAuVrbiY4c2keigD+iSClrtR+GNjfPMqrtE7rLxmdXJrA0eLgFUhvVlidM2MyNdL7ZoDpyrosy57ewSSF75JHPw0c4UIoa0NNe9c7PNNQeXIz5lEDBksK4Rug81vtXSMlwThJNVUKqclNXXRRBQcLXZmvFCFmi6G1rRbJdmAkgpwWUN0WbfV0iUGq3aqDkSgKPZUVRHdF2iMLXEdVMNQJoyTYypEpVRHUpJmpiEaOFJQc5OgkmUWlLEgkEqqKQKCVUzh4JJgUEerBUmsCRKclA6R+Sjwr4Jx9ECKRSTFAgoyCvkncdU9MkAreuzzZCTTNZ0Oy4DgQjdzUmxhTQqXdZcAA5K+mYkqJEpqpEKJQSKaqinKB6qKTiok18kRIlNVMSnKIRKQCZM85IJApVPIJjkmoUH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27658" name="Picture 10" descr="http://www.zago.com/wp-content/uploads/2013/01/soc-pin-seal-scr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0"/>
            <a:ext cx="4162955" cy="3124200"/>
          </a:xfrm>
          <a:prstGeom prst="rect">
            <a:avLst/>
          </a:prstGeom>
          <a:noFill/>
        </p:spPr>
      </p:pic>
      <p:sp>
        <p:nvSpPr>
          <p:cNvPr id="27660" name="AutoShape 12" descr="data:image/jpeg;base64,/9j/4AAQSkZJRgABAQAAAQABAAD/2wCEAAkGBxESEhUUEBQUFBUVFBcVFxYYFxcaFRsWFxgXFxcYGBkYHSggGh4lHBUUITEkJSsrLi4uGh8zODMsNygvLiwBCgoKDg0OGhAQGCwkHBwsLCwsLCwrLCwtLCwsLCwsLCwsLCssLCwrLCwsKywsLCwrKywsLCwsNzcuLiwsKzcuK//AABEIAOEA4QMBIgACEQEDEQH/xAAcAAEAAQUBAQAAAAAAAAAAAAAABgIDBAUHAQj/xAA/EAACAQIDBQUEBwcEAwEAAAABAgADEQQhMQUSQVFhBhMicYEykaGxB0JSYsHh8BQjM3KSwtGCstLxQ2OiJP/EABgBAQEBAQEAAAAAAAAAAAAAAAABAgME/8QAIREBAQACAwACAgMAAAAAAAAAAAECEQMhMQRBEnEiMlH/2gAMAwEAAhEDEQA/AO4xEQEREBERAREoqVFUEsQoGpJsB5kwK4mkqdrcADY4ml/Vce8ZTY4LaNGsL0atOoPusG+RluNn0m4yoiJFIiICIiAiIgIiICIiAiIgIiICIiAiIgIiICIiAiIgWcXiVpozubKqliegnC+2Haavi2JZiKYJ3aY9kDgTzPWdP+kzEFME1vrOqnyzP4CcPevbI6T2fGwn9q5cl+mOXMuYbFvTYMjMrDRgSCPUS2ycVlu89vri6T2Y+k+qlkxg71dN8WFQefBvgfOdR2VtahiU36FRXXpqOjDUHznzLM7Ze1a2HcPRdkYcQfgRoR0M83J8bHLvHqt48lnr6Zic87KfSZSq2p4y1J9O8H8M+f2D8PKdBRwQCCCCLgjMEdJ4c8MsLqu8sviqIiZUiIgIiICIiAiIgIiICIiAiIgIiICIiAiIgaPtpstsThKiILuAHQc2XO3qLj1nAKyWM+m5zvt92ENYtiMGB3hzelpvn7Scm5jjrrr34eT8eq55477cgZOWUoYg65HnMirTKkhgQQbEEWII1BB0MtMt57Zk5aWWuNffF56QRp7pbIHDLpOky2zpdDSUdlO2uIwRAB7ylfOmxy/0n6p+HQyI79tZWHjLGZTVJdPpLs52kw+NTeot4gPFTPtr5jiOom4nzBs/aNSi4ekxRlNwwNjOydifpAp4ndpYm1OtoG0Rz/a3Tjw5Twcvx7j3j4748m/U7iInmdCIiAiIgIiICIiAiIgIiICIiAiIgIiICIiBGe1nYzD40bxHd1rWFVRryDj6w+I4Gcb7RdmsTgntXTwk2WoM6beTcD0NjPoqWsVhkqIUqKrowsVYAqR1BnXDluP6ZyxlfMBluok6t2q+i/WpgD17lj/sc/JvfOa47A1KTFKqMjDVWBB9xnqw5Jl45XGxq3fgffKQeUyKizEqUuU7TNjS8Gl2lVsZhpVIyYXH60Mug8tJuXaada7C/SLuhaOOYlcglY5kchU5j73DjznVKdQMAVIIIuCDcEcwRPlmmZINg9qcXhMqNUhfsHxJ/SdPSxnl5fjbu8XTHk16+iYnMNkfSuMhi6Nub0z/AGN/ynQdkbVo4mn3lBt5b20III4EHMHMe+eTPjyw9jrMpfGdERMNEREBERAREQEREBERAREQEREBERAREQE122th4fFpu4imrjgdGX+VhmJsYgce7SfRdWp3bCN3y/YNhVH9r/DynOsbhHpsVqKysNVYEEeYOYn1NMHaeyMPiF3cRSSoOG8Mx5HUek7Y81nrFwn0+XSkqpKV005HSdo239E+Ge5wtRqTfZbxp7/aHnc+U5xtzsxicG27iEsDkrjNG8m59DY9J6MOWXxzuNjTqoOmR5f4nm/aVMk12LxjoGJOYyBtnPRM59sWNkuJpo1nYb3LgOhPOdo+iCiVwlQtq9csen7unYegtfrefOFKmzDeIvyB5To30ZducXh3TC06RxCO2VIACoDbMq3QDPeysNRPFzc35zTtjhq7fQkTCwO1KNVmRHQ1E/iUw6M6Hk4UmxmbPM6EREBERAREQEREBERAREQEREBERASipUCgliABxMtY3GJSF2PkOJ8pF9o7Qap4nNlGYHAdep6+6TYlWGxSVBdGBtrz9Qc5ekc7NYSrv963gQqVVTqwJB3iOAyy45++RyhEtJiEJIVlJGoBFx5iXYCY+OwVOsjU6qh0YWKkZfkRqDqJkRA4f247FPg2NSnd6BOTfWQnRX/BuOmR151tXD7wIvYz6yrUVdSrgMrAgqRcEHIgg6iQ+h9Gezlr98UZxfeWk7XpBudrXYdGJHTS3fHm/jqudw76fPeJ2RiaNOnUem606guhIO6w5oxyOl/LPSSXAYxsBgi6eDE45SqsP4lPDKQWZTqpclbEW56qJ9FY3BUqyGnVRXRhYqwBX3Gcz+kD6M3rJSbBNf8AZ6QpJRY5impJUI51IvbxagC5J147bc67D7MIZ8XWrvh8Nhd1qlRCRVZmPhpU7fWY6+Y55dF7P/TJQqVCuJpGlTJsjg75A/8AYAPit/XWc87YM+FoYTBHQUhia3hIPf1bqVqA/WQIy8MjpxkUIXUG2cD68wmKp1UD0nV0YXDKQVI6ES9OWfRNg62FLGuRTSomVMlr79xulr5A23uPEcp1MGRSIiAiIgIiICIiAiIgIiICa/ae0hTFlG83/wAi+lz+EysViVpi7eg4nykY29sDEYt6dTfNNabd4KQbd3nyAZyFJIAHs9T5SUYmJxDM12u7sbAAXJ6ATc7J2FYipiLM2oTVV6n7TfAfGZmyNjpQF/bqEWLnXyX7ImzjQTQbY2za60zYC+8/lqFPzMtbb20CCqGyD2n59B068fnGMHhauOfcp+CkpG+9vcLcTyHqeElv+KvbGqVsRiU7gFadJwzNpcDUHzFwB1uenRZi7OwFOhTFOkLKPeTxJPEy1tbaIorwLH2R+J6CWdIvVcdSVtxnAbkeumegmTOYY/FVKtQUqV2qVDY+uZvyy9w9LdH2dQanSRGbeZUVS3MgWvEuxkRNdtLa6USFsWJzIFsh1mTgsWtVd5bjMgg6gjgbSjIiIgaXtL2XwuPTdxCXIFlqLlUW/I/gbjpOR4/6H8TTrgUQtakzKQ+8E3QGuRUBNxlxUN5cJ3aIEIxGz61AAON5dN7Mj+rUeR9J7srtMiVzhiahqd33iqUO5urYsA32rXyGWR42EmpE12I2HQceyVOoKkix6DQekzoXtnbTo1wTScMR7S6Mp5MpzEzJEsX2frK4dP3hXR1ISqOmeRHrnykpoFt1d8ANYXA0vbOUXIiJQiIgIiICIJkb2ttkvdKBy+s97ZcbHgPve6BscRtukj7nia2pUbwFtRlmfQGbFGBFwbg5gjS0hGAw7Vm7ujkv16mmXIch01PG2gmmGohEVRooAHoLSS7FAwi75c3JNrXzAsLeHl+Z5zInjMBmTYQDKPZoNv7TCsKakZZ1AdLEEBWP1RchiegH1stzi3cIxprvMBktwLn1ymow/Z5C2/Xu5vfdJ8N882GhOemmmtryURHZezcRjWs9kpKx3mXTXwhb+01rdBfyB6HgMFTooEpLuqug+ZJ4k85eRABYCwGgGkqiQY+Oxi0kLN5AcSeAE57t3azEknxO+SqM+gAHIX04n1ts+2eMrAFqSd6VrKgUMFtSZRvNmCC2+H9FEq7GbBYt+1YgeI/wkPAfbsemnTPU5S9jZdj+z37OneVc69QeInMqDnu353zJ587Td47FCkhduGg5ngJkSJbcxve1N0HwJfPhce0x6Cx9Aecvg1uIxDM28c3drD+Y8vK4t5rJjsfBdzSC8dW/mP8A0B6TQ9mMH3tQ12HhTw0weY1Ppc+pPKSySDXbdxhpUiVyZvCvmdT6C80fZ3F1O+VN5mBBLAkmwAyOehuB747TYnfqhAckFv8AU1ifhu/Ge9hqW/3tc6M24n8q2v8A2j/TH2JZItie0z757tV3QSBvXubEi9wcr2kpnNaZuR5n/c0to6Lhq2+isMt4A285dmJsn+DT/kHymXKEREBERAREQEpqOFBJIAGZJ0tKpFe3W1DSpWpqatS4C0wbA1G9neNsgAHb0EUNq7VNW6od2kPaY5XHXjY8F1MwMBg3xJ3ad0pA+JuJI+bdNF68atjYCriwpqDu6S5GwI3mAG9u3z1vdjpoOkzoUVRQqAKoFgBpM62qjBYRKSBKYsB7yeJJ4mXKtQKCWNgBckxVqBQSxsBmTIttPaJqnitNTkOJPC/M8h+cqPdp7RNU67tMe88iRxPIfobPs0G7s3FlJuo+fx+N5q9k7NNch3FqQ9lftflzPHSStVsLCIPYlFaqEUsxsBqZHamPqVHurMijSx+fAn3gfOiSzGxeJVMiQL568OJlzDVN5FJ4gGXCIGsw2AFRjUroM/YQi4VbAXI03zYX5AAcDfaREDE2o5CWUgFiF9CfFbru70jGNwG+60qWrm7W+qg0J4ai/mBzmZtyli2rjcph6VgFKsAQTbe3gx58uAm8wGF7tc/aPtHry8hpJ6LuFw600VEFlUWH65z2vVCKWOign3S5MHbOdO3EulvR1b5KZRA9qYht12PtObWH2nvcD03vhJ5sXAihQp0+KqL9WObH3kzT0tlLVrhnVd6mwqO4GbNdjTTyAO96iSaZgTmmG+r6/wC5p0uQ3B7JG4rEPZBUDkEe0rOBYWziiT7J/g0/5BMuY2zUK0kB1CC/umTNBEpDgmwIuNRxlUBERAREQMLadSqAForctcb2Vl6mU7N2atIXJ33tYseuoF+ZzJ1J14Wz4k0ERNVtTHf+NCd45Gwuc/qqOLH4cxbKjQ7Y27TestEuFPdCsKX19wmwYgfAdfWX9kbMNch6gtSGg+1+XM8fldwvY+j3rYioP3tS2/a2gAATeOdhYaWkmVQBYZAZAcLSaBVAFhkBkBPKjhQSTYDMnpPWawucgJHNp41qrbq5IM+Of3j00sPLjYSijH4s12sMkGn/ACI58h+dsvZeC38yPANB9o/4+flLGzcF3h+4DmeLHl/nlpJEqgCwyA4SD2UVqqopZjYAXJ6SuRPtFtLvG7tD4VOZ4Fh+A+flKMfF7bqs5cMyKNFHLhfgSev4SU7KxLVKSOwsWUEj8R0OvrIlsTZ/7TUuf4NM5/ebl+uHnJuBJB7Ew9q4ru6ZPE5Dz/V5GNnV3FVAhzZueVtTf9c4tEzkZ7WtVLIEVyqgsWVSRvHIaaWAP9Uk0orVVVSzGwAuT0lGFsKgUorf2m8TeZAt8AB6TYTAwu1qVRt1SQb2Fxa/l+cz4CR5dtUUPdHm9zutuXZiSC9t0Ek6E8ZIZi/sKd01LPdYODz8ZJNsvvGSi/Q9lfIfKWtoK5pOKeTlCF87ZZ8JeRbADkLSqUQfA4koQ6CxBsy6Z8QR1sfIgyZ4WutRQy6EfoSO9osF3b98o8D5VB1Ojept625ynYmO7p91j4G48LnQ/gfymZ0JTERNBERAREQExcNgEQsyjNiTcm9r5kDkJlRARE8MDX7YxFkKDMsCCOhyt5nT49DGsB2bqPjKuK33VayqrAkWsgAG4o8sjyzGtpvNn7MqElsQQTfho3XoDy9NNd1IKKVIKAqiwAsBK4lFaoFBLZAC8o1HaLafdruIfGwzPFV5+Z0HqZE0oNUdaNMeJtTwVeN/TM+g42mbtQjEq6qXSp3gdCntlyLBeRUIi3vcZHmJIezuyO5Us9jVfNjrYcFHzPXyEz6rYbPwa0aaomij1J4k9SZkRLOLr7iFjwHx4fGaRHu0WK3n3BouXrx/D3SjspR36j1fqoNxfM5k+7/dNPjqxsx1JNutz+j62k02Jgu5ooh1tdv5jmfdp6TPtGdNT2mb9yB9qog/+gfwm2mi7VPlSH/sLf0ox/ETVGmwGdSn1qqfdf8AzJtIXscXxFIdWPuX8pNJIEhOKxlVnYuSroxFr5AA5ED1GfEEGTaR3tRgDlXQZqLOOacz5XN+hPKTIbbZWNFVAeIyYdfz1mZIZsvG904Yew2vl/kH9ZyZKwIuNDLLsU1qSupVhcMCCOYMhOJwppOaLZ8abfaB4efDzHIyczW7c2WK6WBs65o3XiPI/wCDwiwUbAxhdN1r3XK/MWy9ZtZFtnMtFKS01KLS/dPTvkpF90+WZ9+uUk1GoGAI0MSiuIiUIiICIiAiIgIiICaDtHjCrIhuFbMG2RbPw+Y1t68Jv55aBqNibIFI943tkWt9lSbkeZyuegHCbiIgJr9rgkC1juneIPskWKgH1a/+mbCR7aO1CKhp7t/ESTfREW9+viamLffkoxcHsP8A/Qp3mZUIqMG3bK2VkWwGVwCbk8c+Elcxtn07ICdTmfM5/r1mTEgSN9qW/eUhySoffuKPxkkmo21Tse8te1KohU6G9mX4i3rFGn7PJfEr0psfiV/GS+afY2HG+1QAABFpqALZWDsfVjNxECeML6z2JRCNpYLuKhT6j+KmTw4EemQPTdPCbns3j7jum1Hs+XETYbY2eK9MroRmp5Nw9NQehkcpE0lBAYOCUq3sWGhUi/DK+vCY8omMSxgq++gbnr58fT8LS/NjUbZwWtVBc2s6/bUdBxFzpnYnjaW+ztRjvizBAfCWFjf/AKtfhl5zdxJoIiJQiIgIiICIiAiIgIiICIiAlg4Snv7+6N7LPy0l+ICIiAmp7R37o6C5Vbn7zoD62vbym2njKDqAYGNs2mVpjeFiczMqIgIiICaza+A3xvoPEBYgfWHLzGo93GbOIGg7OYpblFNwRvWz8OoI6Z/Ob+UqgFyABfM5a+cqkk0EREoREQEREBERAREQEREBERAREQEREBERAREQEREBERAREQEREBERAREQEREBERAREQEREBERAREQEREBERAREQEREBERAREQEREBERAREQP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7662" name="AutoShape 14" descr="data:image/jpeg;base64,/9j/4AAQSkZJRgABAQAAAQABAAD/2wCEAAkGBxESEhUUEBQUFBUVFBcVFxYYFxcaFRsWFxgXFxcYGBkYHSggGh4lHBUUITEkJSsrLi4uGh8zODMsNygvLiwBCgoKDg0OGhAQGCwkHBwsLCwsLCwrLCwtLCwsLCwsLCwsLCssLCwrLCwsKywsLCwrKywsLCwsNzcuLiwsKzcuK//AABEIAOEA4QMBIgACEQEDEQH/xAAcAAEAAQUBAQAAAAAAAAAAAAAABgIDBAUHAQj/xAA/EAACAQIDBQUEBwcEAwEAAAABAgADEQQhMQUSQVFhBhMicYEykaGxB0JSYsHh8BQjM3KSwtGCstLxQ2OiJP/EABgBAQEBAQEAAAAAAAAAAAAAAAABAgME/8QAIREBAQACAwACAgMAAAAAAAAAAAECEQMhMQRBEnEiMlH/2gAMAwEAAhEDEQA/AO4xEQEREBERAREoqVFUEsQoGpJsB5kwK4mkqdrcADY4ml/Vce8ZTY4LaNGsL0atOoPusG+RluNn0m4yoiJFIiICIiAiIgIiICIiAiIgIiICIiAiIgIiICIiAiIgWcXiVpozubKqliegnC+2Haavi2JZiKYJ3aY9kDgTzPWdP+kzEFME1vrOqnyzP4CcPevbI6T2fGwn9q5cl+mOXMuYbFvTYMjMrDRgSCPUS2ycVlu89vri6T2Y+k+qlkxg71dN8WFQefBvgfOdR2VtahiU36FRXXpqOjDUHznzLM7Ze1a2HcPRdkYcQfgRoR0M83J8bHLvHqt48lnr6Zic87KfSZSq2p4y1J9O8H8M+f2D8PKdBRwQCCCCLgjMEdJ4c8MsLqu8sviqIiZUiIgIiICIiAiIgIiICIiAiIgIiICIiAiIgaPtpstsThKiILuAHQc2XO3qLj1nAKyWM+m5zvt92ENYtiMGB3hzelpvn7Scm5jjrrr34eT8eq55477cgZOWUoYg65HnMirTKkhgQQbEEWII1BB0MtMt57Zk5aWWuNffF56QRp7pbIHDLpOky2zpdDSUdlO2uIwRAB7ylfOmxy/0n6p+HQyI79tZWHjLGZTVJdPpLs52kw+NTeot4gPFTPtr5jiOom4nzBs/aNSi4ekxRlNwwNjOydifpAp4ndpYm1OtoG0Rz/a3Tjw5Twcvx7j3j4748m/U7iInmdCIiAiIgIiICIiAiIgIiICIiAiIgIiICIiBGe1nYzD40bxHd1rWFVRryDj6w+I4Gcb7RdmsTgntXTwk2WoM6beTcD0NjPoqWsVhkqIUqKrowsVYAqR1BnXDluP6ZyxlfMBluok6t2q+i/WpgD17lj/sc/JvfOa47A1KTFKqMjDVWBB9xnqw5Jl45XGxq3fgffKQeUyKizEqUuU7TNjS8Gl2lVsZhpVIyYXH60Mug8tJuXaada7C/SLuhaOOYlcglY5kchU5j73DjznVKdQMAVIIIuCDcEcwRPlmmZINg9qcXhMqNUhfsHxJ/SdPSxnl5fjbu8XTHk16+iYnMNkfSuMhi6Nub0z/AGN/ynQdkbVo4mn3lBt5b20III4EHMHMe+eTPjyw9jrMpfGdERMNEREBERAREQEREBERAREQEREBERAREQE122th4fFpu4imrjgdGX+VhmJsYgce7SfRdWp3bCN3y/YNhVH9r/DynOsbhHpsVqKysNVYEEeYOYn1NMHaeyMPiF3cRSSoOG8Mx5HUek7Y81nrFwn0+XSkqpKV005HSdo239E+Ge5wtRqTfZbxp7/aHnc+U5xtzsxicG27iEsDkrjNG8m59DY9J6MOWXxzuNjTqoOmR5f4nm/aVMk12LxjoGJOYyBtnPRM59sWNkuJpo1nYb3LgOhPOdo+iCiVwlQtq9csen7unYegtfrefOFKmzDeIvyB5To30ZducXh3TC06RxCO2VIACoDbMq3QDPeysNRPFzc35zTtjhq7fQkTCwO1KNVmRHQ1E/iUw6M6Hk4UmxmbPM6EREBERAREQEREBERAREQEREBERASipUCgliABxMtY3GJSF2PkOJ8pF9o7Qap4nNlGYHAdep6+6TYlWGxSVBdGBtrz9Qc5ekc7NYSrv963gQqVVTqwJB3iOAyy45++RyhEtJiEJIVlJGoBFx5iXYCY+OwVOsjU6qh0YWKkZfkRqDqJkRA4f247FPg2NSnd6BOTfWQnRX/BuOmR151tXD7wIvYz6yrUVdSrgMrAgqRcEHIgg6iQ+h9Gezlr98UZxfeWk7XpBudrXYdGJHTS3fHm/jqudw76fPeJ2RiaNOnUem606guhIO6w5oxyOl/LPSSXAYxsBgi6eDE45SqsP4lPDKQWZTqpclbEW56qJ9FY3BUqyGnVRXRhYqwBX3Gcz+kD6M3rJSbBNf8AZ6QpJRY5impJUI51IvbxagC5J147bc67D7MIZ8XWrvh8Nhd1qlRCRVZmPhpU7fWY6+Y55dF7P/TJQqVCuJpGlTJsjg75A/8AYAPit/XWc87YM+FoYTBHQUhia3hIPf1bqVqA/WQIy8MjpxkUIXUG2cD68wmKp1UD0nV0YXDKQVI6ES9OWfRNg62FLGuRTSomVMlr79xulr5A23uPEcp1MGRSIiAiIgIiICIiAiIgIiICa/ae0hTFlG83/wAi+lz+EysViVpi7eg4nykY29sDEYt6dTfNNabd4KQbd3nyAZyFJIAHs9T5SUYmJxDM12u7sbAAXJ6ATc7J2FYipiLM2oTVV6n7TfAfGZmyNjpQF/bqEWLnXyX7ImzjQTQbY2za60zYC+8/lqFPzMtbb20CCqGyD2n59B068fnGMHhauOfcp+CkpG+9vcLcTyHqeElv+KvbGqVsRiU7gFadJwzNpcDUHzFwB1uenRZi7OwFOhTFOkLKPeTxJPEy1tbaIorwLH2R+J6CWdIvVcdSVtxnAbkeumegmTOYY/FVKtQUqV2qVDY+uZvyy9w9LdH2dQanSRGbeZUVS3MgWvEuxkRNdtLa6USFsWJzIFsh1mTgsWtVd5bjMgg6gjgbSjIiIgaXtL2XwuPTdxCXIFlqLlUW/I/gbjpOR4/6H8TTrgUQtakzKQ+8E3QGuRUBNxlxUN5cJ3aIEIxGz61AAON5dN7Mj+rUeR9J7srtMiVzhiahqd33iqUO5urYsA32rXyGWR42EmpE12I2HQceyVOoKkix6DQekzoXtnbTo1wTScMR7S6Mp5MpzEzJEsX2frK4dP3hXR1ISqOmeRHrnykpoFt1d8ANYXA0vbOUXIiJQiIgIiICIJkb2ttkvdKBy+s97ZcbHgPve6BscRtukj7nia2pUbwFtRlmfQGbFGBFwbg5gjS0hGAw7Vm7ujkv16mmXIch01PG2gmmGohEVRooAHoLSS7FAwi75c3JNrXzAsLeHl+Z5zInjMBmTYQDKPZoNv7TCsKakZZ1AdLEEBWP1RchiegH1stzi3cIxprvMBktwLn1ymow/Z5C2/Xu5vfdJ8N882GhOemmmtryURHZezcRjWs9kpKx3mXTXwhb+01rdBfyB6HgMFTooEpLuqug+ZJ4k85eRABYCwGgGkqiQY+Oxi0kLN5AcSeAE57t3azEknxO+SqM+gAHIX04n1ts+2eMrAFqSd6VrKgUMFtSZRvNmCC2+H9FEq7GbBYt+1YgeI/wkPAfbsemnTPU5S9jZdj+z37OneVc69QeInMqDnu353zJ587Td47FCkhduGg5ngJkSJbcxve1N0HwJfPhce0x6Cx9Aecvg1uIxDM28c3drD+Y8vK4t5rJjsfBdzSC8dW/mP8A0B6TQ9mMH3tQ12HhTw0weY1Ppc+pPKSySDXbdxhpUiVyZvCvmdT6C80fZ3F1O+VN5mBBLAkmwAyOehuB747TYnfqhAckFv8AU1ifhu/Ge9hqW/3tc6M24n8q2v8A2j/TH2JZItie0z757tV3QSBvXubEi9wcr2kpnNaZuR5n/c0to6Lhq2+isMt4A285dmJsn+DT/kHymXKEREBERAREQEpqOFBJIAGZJ0tKpFe3W1DSpWpqatS4C0wbA1G9neNsgAHb0EUNq7VNW6od2kPaY5XHXjY8F1MwMBg3xJ3ad0pA+JuJI+bdNF68atjYCriwpqDu6S5GwI3mAG9u3z1vdjpoOkzoUVRQqAKoFgBpM62qjBYRKSBKYsB7yeJJ4mXKtQKCWNgBckxVqBQSxsBmTIttPaJqnitNTkOJPC/M8h+cqPdp7RNU67tMe88iRxPIfobPs0G7s3FlJuo+fx+N5q9k7NNch3FqQ9lftflzPHSStVsLCIPYlFaqEUsxsBqZHamPqVHurMijSx+fAn3gfOiSzGxeJVMiQL568OJlzDVN5FJ4gGXCIGsw2AFRjUroM/YQi4VbAXI03zYX5AAcDfaREDE2o5CWUgFiF9CfFbru70jGNwG+60qWrm7W+qg0J4ai/mBzmZtyli2rjcph6VgFKsAQTbe3gx58uAm8wGF7tc/aPtHry8hpJ6LuFw600VEFlUWH65z2vVCKWOign3S5MHbOdO3EulvR1b5KZRA9qYht12PtObWH2nvcD03vhJ5sXAihQp0+KqL9WObH3kzT0tlLVrhnVd6mwqO4GbNdjTTyAO96iSaZgTmmG+r6/wC5p0uQ3B7JG4rEPZBUDkEe0rOBYWziiT7J/g0/5BMuY2zUK0kB1CC/umTNBEpDgmwIuNRxlUBERAREQMLadSqAForctcb2Vl6mU7N2atIXJ33tYseuoF+ZzJ1J14Wz4k0ERNVtTHf+NCd45Gwuc/qqOLH4cxbKjQ7Y27TestEuFPdCsKX19wmwYgfAdfWX9kbMNch6gtSGg+1+XM8fldwvY+j3rYioP3tS2/a2gAATeOdhYaWkmVQBYZAZAcLSaBVAFhkBkBPKjhQSTYDMnpPWawucgJHNp41qrbq5IM+Of3j00sPLjYSijH4s12sMkGn/ACI58h+dsvZeC38yPANB9o/4+flLGzcF3h+4DmeLHl/nlpJEqgCwyA4SD2UVqqopZjYAXJ6SuRPtFtLvG7tD4VOZ4Fh+A+flKMfF7bqs5cMyKNFHLhfgSev4SU7KxLVKSOwsWUEj8R0OvrIlsTZ/7TUuf4NM5/ebl+uHnJuBJB7Ew9q4ru6ZPE5Dz/V5GNnV3FVAhzZueVtTf9c4tEzkZ7WtVLIEVyqgsWVSRvHIaaWAP9Uk0orVVVSzGwAuT0lGFsKgUorf2m8TeZAt8AB6TYTAwu1qVRt1SQb2Fxa/l+cz4CR5dtUUPdHm9zutuXZiSC9t0Ek6E8ZIZi/sKd01LPdYODz8ZJNsvvGSi/Q9lfIfKWtoK5pOKeTlCF87ZZ8JeRbADkLSqUQfA4koQ6CxBsy6Z8QR1sfIgyZ4WutRQy6EfoSO9osF3b98o8D5VB1Ojept625ynYmO7p91j4G48LnQ/gfymZ0JTERNBERAREQExcNgEQsyjNiTcm9r5kDkJlRARE8MDX7YxFkKDMsCCOhyt5nT49DGsB2bqPjKuK33VayqrAkWsgAG4o8sjyzGtpvNn7MqElsQQTfho3XoDy9NNd1IKKVIKAqiwAsBK4lFaoFBLZAC8o1HaLafdruIfGwzPFV5+Z0HqZE0oNUdaNMeJtTwVeN/TM+g42mbtQjEq6qXSp3gdCntlyLBeRUIi3vcZHmJIezuyO5Us9jVfNjrYcFHzPXyEz6rYbPwa0aaomij1J4k9SZkRLOLr7iFjwHx4fGaRHu0WK3n3BouXrx/D3SjspR36j1fqoNxfM5k+7/dNPjqxsx1JNutz+j62k02Jgu5ooh1tdv5jmfdp6TPtGdNT2mb9yB9qog/+gfwm2mi7VPlSH/sLf0ox/ETVGmwGdSn1qqfdf8AzJtIXscXxFIdWPuX8pNJIEhOKxlVnYuSroxFr5AA5ED1GfEEGTaR3tRgDlXQZqLOOacz5XN+hPKTIbbZWNFVAeIyYdfz1mZIZsvG904Yew2vl/kH9ZyZKwIuNDLLsU1qSupVhcMCCOYMhOJwppOaLZ8abfaB4efDzHIyczW7c2WK6WBs65o3XiPI/wCDwiwUbAxhdN1r3XK/MWy9ZtZFtnMtFKS01KLS/dPTvkpF90+WZ9+uUk1GoGAI0MSiuIiUIiICIiAiIgIiICaDtHjCrIhuFbMG2RbPw+Y1t68Jv55aBqNibIFI943tkWt9lSbkeZyuegHCbiIgJr9rgkC1juneIPskWKgH1a/+mbCR7aO1CKhp7t/ESTfREW9+viamLffkoxcHsP8A/Qp3mZUIqMG3bK2VkWwGVwCbk8c+Elcxtn07ICdTmfM5/r1mTEgSN9qW/eUhySoffuKPxkkmo21Tse8te1KohU6G9mX4i3rFGn7PJfEr0psfiV/GS+afY2HG+1QAABFpqALZWDsfVjNxECeML6z2JRCNpYLuKhT6j+KmTw4EemQPTdPCbns3j7jum1Hs+XETYbY2eK9MroRmp5Nw9NQehkcpE0lBAYOCUq3sWGhUi/DK+vCY8omMSxgq++gbnr58fT8LS/NjUbZwWtVBc2s6/bUdBxFzpnYnjaW+ztRjvizBAfCWFjf/AKtfhl5zdxJoIiJQiIgIiICIiAiIgIiICIiAlg4Snv7+6N7LPy0l+ICIiAmp7R37o6C5Vbn7zoD62vbym2njKDqAYGNs2mVpjeFiczMqIgIiICaza+A3xvoPEBYgfWHLzGo93GbOIGg7OYpblFNwRvWz8OoI6Z/Ob+UqgFyABfM5a+cqkk0EREoREQEREBERAREQEREBERAREQEREBERAREQEREBERAREQEREBERAREQEREBERAREQEREBERAREQEREBERAREQEREBERAREQEREBERAREQP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7664" name="AutoShape 16" descr="data:image/jpeg;base64,/9j/4AAQSkZJRgABAQAAAQABAAD/2wCEAAkGBxESEhUUEBQUFBUVFBcVFxYYFxcaFRsWFxgXFxcYGBkYHSggGh4lHBUUITEkJSsrLi4uGh8zODMsNygvLiwBCgoKDg0OGhAQGCwkHBwsLCwsLCwrLCwtLCwsLCwsLCwsLCssLCwrLCwsKywsLCwrKywsLCwsNzcuLiwsKzcuK//AABEIAOEA4QMBIgACEQEDEQH/xAAcAAEAAQUBAQAAAAAAAAAAAAAABgIDBAUHAQj/xAA/EAACAQIDBQUEBwcEAwEAAAABAgADEQQhMQUSQVFhBhMicYEykaGxB0JSYsHh8BQjM3KSwtGCstLxQ2OiJP/EABgBAQEBAQEAAAAAAAAAAAAAAAABAgME/8QAIREBAQACAwACAgMAAAAAAAAAAAECEQMhMQRBEnEiMlH/2gAMAwEAAhEDEQA/AO4xEQEREBERAREoqVFUEsQoGpJsB5kwK4mkqdrcADY4ml/Vce8ZTY4LaNGsL0atOoPusG+RluNn0m4yoiJFIiICIiAiIgIiICIiAiIgIiICIiAiIgIiICIiAiIgWcXiVpozubKqliegnC+2Haavi2JZiKYJ3aY9kDgTzPWdP+kzEFME1vrOqnyzP4CcPevbI6T2fGwn9q5cl+mOXMuYbFvTYMjMrDRgSCPUS2ycVlu89vri6T2Y+k+qlkxg71dN8WFQefBvgfOdR2VtahiU36FRXXpqOjDUHznzLM7Ze1a2HcPRdkYcQfgRoR0M83J8bHLvHqt48lnr6Zic87KfSZSq2p4y1J9O8H8M+f2D8PKdBRwQCCCCLgjMEdJ4c8MsLqu8sviqIiZUiIgIiICIiAiIgIiICIiAiIgIiICIiAiIgaPtpstsThKiILuAHQc2XO3qLj1nAKyWM+m5zvt92ENYtiMGB3hzelpvn7Scm5jjrrr34eT8eq55477cgZOWUoYg65HnMirTKkhgQQbEEWII1BB0MtMt57Zk5aWWuNffF56QRp7pbIHDLpOky2zpdDSUdlO2uIwRAB7ylfOmxy/0n6p+HQyI79tZWHjLGZTVJdPpLs52kw+NTeot4gPFTPtr5jiOom4nzBs/aNSi4ekxRlNwwNjOydifpAp4ndpYm1OtoG0Rz/a3Tjw5Twcvx7j3j4748m/U7iInmdCIiAiIgIiICIiAiIgIiICIiAiIgIiICIiBGe1nYzD40bxHd1rWFVRryDj6w+I4Gcb7RdmsTgntXTwk2WoM6beTcD0NjPoqWsVhkqIUqKrowsVYAqR1BnXDluP6ZyxlfMBluok6t2q+i/WpgD17lj/sc/JvfOa47A1KTFKqMjDVWBB9xnqw5Jl45XGxq3fgffKQeUyKizEqUuU7TNjS8Gl2lVsZhpVIyYXH60Mug8tJuXaada7C/SLuhaOOYlcglY5kchU5j73DjznVKdQMAVIIIuCDcEcwRPlmmZINg9qcXhMqNUhfsHxJ/SdPSxnl5fjbu8XTHk16+iYnMNkfSuMhi6Nub0z/AGN/ynQdkbVo4mn3lBt5b20III4EHMHMe+eTPjyw9jrMpfGdERMNEREBERAREQEREBERAREQEREBERAREQE122th4fFpu4imrjgdGX+VhmJsYgce7SfRdWp3bCN3y/YNhVH9r/DynOsbhHpsVqKysNVYEEeYOYn1NMHaeyMPiF3cRSSoOG8Mx5HUek7Y81nrFwn0+XSkqpKV005HSdo239E+Ge5wtRqTfZbxp7/aHnc+U5xtzsxicG27iEsDkrjNG8m59DY9J6MOWXxzuNjTqoOmR5f4nm/aVMk12LxjoGJOYyBtnPRM59sWNkuJpo1nYb3LgOhPOdo+iCiVwlQtq9csen7unYegtfrefOFKmzDeIvyB5To30ZducXh3TC06RxCO2VIACoDbMq3QDPeysNRPFzc35zTtjhq7fQkTCwO1KNVmRHQ1E/iUw6M6Hk4UmxmbPM6EREBERAREQEREBERAREQEREBERASipUCgliABxMtY3GJSF2PkOJ8pF9o7Qap4nNlGYHAdep6+6TYlWGxSVBdGBtrz9Qc5ekc7NYSrv963gQqVVTqwJB3iOAyy45++RyhEtJiEJIVlJGoBFx5iXYCY+OwVOsjU6qh0YWKkZfkRqDqJkRA4f247FPg2NSnd6BOTfWQnRX/BuOmR151tXD7wIvYz6yrUVdSrgMrAgqRcEHIgg6iQ+h9Gezlr98UZxfeWk7XpBudrXYdGJHTS3fHm/jqudw76fPeJ2RiaNOnUem606guhIO6w5oxyOl/LPSSXAYxsBgi6eDE45SqsP4lPDKQWZTqpclbEW56qJ9FY3BUqyGnVRXRhYqwBX3Gcz+kD6M3rJSbBNf8AZ6QpJRY5impJUI51IvbxagC5J147bc67D7MIZ8XWrvh8Nhd1qlRCRVZmPhpU7fWY6+Y55dF7P/TJQqVCuJpGlTJsjg75A/8AYAPit/XWc87YM+FoYTBHQUhia3hIPf1bqVqA/WQIy8MjpxkUIXUG2cD68wmKp1UD0nV0YXDKQVI6ES9OWfRNg62FLGuRTSomVMlr79xulr5A23uPEcp1MGRSIiAiIgIiICIiAiIgIiICa/ae0hTFlG83/wAi+lz+EysViVpi7eg4nykY29sDEYt6dTfNNabd4KQbd3nyAZyFJIAHs9T5SUYmJxDM12u7sbAAXJ6ATc7J2FYipiLM2oTVV6n7TfAfGZmyNjpQF/bqEWLnXyX7ImzjQTQbY2za60zYC+8/lqFPzMtbb20CCqGyD2n59B068fnGMHhauOfcp+CkpG+9vcLcTyHqeElv+KvbGqVsRiU7gFadJwzNpcDUHzFwB1uenRZi7OwFOhTFOkLKPeTxJPEy1tbaIorwLH2R+J6CWdIvVcdSVtxnAbkeumegmTOYY/FVKtQUqV2qVDY+uZvyy9w9LdH2dQanSRGbeZUVS3MgWvEuxkRNdtLa6USFsWJzIFsh1mTgsWtVd5bjMgg6gjgbSjIiIgaXtL2XwuPTdxCXIFlqLlUW/I/gbjpOR4/6H8TTrgUQtakzKQ+8E3QGuRUBNxlxUN5cJ3aIEIxGz61AAON5dN7Mj+rUeR9J7srtMiVzhiahqd33iqUO5urYsA32rXyGWR42EmpE12I2HQceyVOoKkix6DQekzoXtnbTo1wTScMR7S6Mp5MpzEzJEsX2frK4dP3hXR1ISqOmeRHrnykpoFt1d8ANYXA0vbOUXIiJQiIgIiICIJkb2ttkvdKBy+s97ZcbHgPve6BscRtukj7nia2pUbwFtRlmfQGbFGBFwbg5gjS0hGAw7Vm7ujkv16mmXIch01PG2gmmGohEVRooAHoLSS7FAwi75c3JNrXzAsLeHl+Z5zInjMBmTYQDKPZoNv7TCsKakZZ1AdLEEBWP1RchiegH1stzi3cIxprvMBktwLn1ymow/Z5C2/Xu5vfdJ8N882GhOemmmtryURHZezcRjWs9kpKx3mXTXwhb+01rdBfyB6HgMFTooEpLuqug+ZJ4k85eRABYCwGgGkqiQY+Oxi0kLN5AcSeAE57t3azEknxO+SqM+gAHIX04n1ts+2eMrAFqSd6VrKgUMFtSZRvNmCC2+H9FEq7GbBYt+1YgeI/wkPAfbsemnTPU5S9jZdj+z37OneVc69QeInMqDnu353zJ587Td47FCkhduGg5ngJkSJbcxve1N0HwJfPhce0x6Cx9Aecvg1uIxDM28c3drD+Y8vK4t5rJjsfBdzSC8dW/mP8A0B6TQ9mMH3tQ12HhTw0weY1Ppc+pPKSySDXbdxhpUiVyZvCvmdT6C80fZ3F1O+VN5mBBLAkmwAyOehuB747TYnfqhAckFv8AU1ifhu/Ge9hqW/3tc6M24n8q2v8A2j/TH2JZItie0z757tV3QSBvXubEi9wcr2kpnNaZuR5n/c0to6Lhq2+isMt4A285dmJsn+DT/kHymXKEREBERAREQEpqOFBJIAGZJ0tKpFe3W1DSpWpqatS4C0wbA1G9neNsgAHb0EUNq7VNW6od2kPaY5XHXjY8F1MwMBg3xJ3ad0pA+JuJI+bdNF68atjYCriwpqDu6S5GwI3mAG9u3z1vdjpoOkzoUVRQqAKoFgBpM62qjBYRKSBKYsB7yeJJ4mXKtQKCWNgBckxVqBQSxsBmTIttPaJqnitNTkOJPC/M8h+cqPdp7RNU67tMe88iRxPIfobPs0G7s3FlJuo+fx+N5q9k7NNch3FqQ9lftflzPHSStVsLCIPYlFaqEUsxsBqZHamPqVHurMijSx+fAn3gfOiSzGxeJVMiQL568OJlzDVN5FJ4gGXCIGsw2AFRjUroM/YQi4VbAXI03zYX5AAcDfaREDE2o5CWUgFiF9CfFbru70jGNwG+60qWrm7W+qg0J4ai/mBzmZtyli2rjcph6VgFKsAQTbe3gx58uAm8wGF7tc/aPtHry8hpJ6LuFw600VEFlUWH65z2vVCKWOign3S5MHbOdO3EulvR1b5KZRA9qYht12PtObWH2nvcD03vhJ5sXAihQp0+KqL9WObH3kzT0tlLVrhnVd6mwqO4GbNdjTTyAO96iSaZgTmmG+r6/wC5p0uQ3B7JG4rEPZBUDkEe0rOBYWziiT7J/g0/5BMuY2zUK0kB1CC/umTNBEpDgmwIuNRxlUBERAREQMLadSqAForctcb2Vl6mU7N2atIXJ33tYseuoF+ZzJ1J14Wz4k0ERNVtTHf+NCd45Gwuc/qqOLH4cxbKjQ7Y27TestEuFPdCsKX19wmwYgfAdfWX9kbMNch6gtSGg+1+XM8fldwvY+j3rYioP3tS2/a2gAATeOdhYaWkmVQBYZAZAcLSaBVAFhkBkBPKjhQSTYDMnpPWawucgJHNp41qrbq5IM+Of3j00sPLjYSijH4s12sMkGn/ACI58h+dsvZeC38yPANB9o/4+flLGzcF3h+4DmeLHl/nlpJEqgCwyA4SD2UVqqopZjYAXJ6SuRPtFtLvG7tD4VOZ4Fh+A+flKMfF7bqs5cMyKNFHLhfgSev4SU7KxLVKSOwsWUEj8R0OvrIlsTZ/7TUuf4NM5/ebl+uHnJuBJB7Ew9q4ru6ZPE5Dz/V5GNnV3FVAhzZueVtTf9c4tEzkZ7WtVLIEVyqgsWVSRvHIaaWAP9Uk0orVVVSzGwAuT0lGFsKgUorf2m8TeZAt8AB6TYTAwu1qVRt1SQb2Fxa/l+cz4CR5dtUUPdHm9zutuXZiSC9t0Ek6E8ZIZi/sKd01LPdYODz8ZJNsvvGSi/Q9lfIfKWtoK5pOKeTlCF87ZZ8JeRbADkLSqUQfA4koQ6CxBsy6Z8QR1sfIgyZ4WutRQy6EfoSO9osF3b98o8D5VB1Ojept625ynYmO7p91j4G48LnQ/gfymZ0JTERNBERAREQExcNgEQsyjNiTcm9r5kDkJlRARE8MDX7YxFkKDMsCCOhyt5nT49DGsB2bqPjKuK33VayqrAkWsgAG4o8sjyzGtpvNn7MqElsQQTfho3XoDy9NNd1IKKVIKAqiwAsBK4lFaoFBLZAC8o1HaLafdruIfGwzPFV5+Z0HqZE0oNUdaNMeJtTwVeN/TM+g42mbtQjEq6qXSp3gdCntlyLBeRUIi3vcZHmJIezuyO5Us9jVfNjrYcFHzPXyEz6rYbPwa0aaomij1J4k9SZkRLOLr7iFjwHx4fGaRHu0WK3n3BouXrx/D3SjspR36j1fqoNxfM5k+7/dNPjqxsx1JNutz+j62k02Jgu5ooh1tdv5jmfdp6TPtGdNT2mb9yB9qog/+gfwm2mi7VPlSH/sLf0ox/ETVGmwGdSn1qqfdf8AzJtIXscXxFIdWPuX8pNJIEhOKxlVnYuSroxFr5AA5ED1GfEEGTaR3tRgDlXQZqLOOacz5XN+hPKTIbbZWNFVAeIyYdfz1mZIZsvG904Yew2vl/kH9ZyZKwIuNDLLsU1qSupVhcMCCOYMhOJwppOaLZ8abfaB4efDzHIyczW7c2WK6WBs65o3XiPI/wCDwiwUbAxhdN1r3XK/MWy9ZtZFtnMtFKS01KLS/dPTvkpF90+WZ9+uUk1GoGAI0MSiuIiUIiICIiAiIgIiICaDtHjCrIhuFbMG2RbPw+Y1t68Jv55aBqNibIFI943tkWt9lSbkeZyuegHCbiIgJr9rgkC1juneIPskWKgH1a/+mbCR7aO1CKhp7t/ESTfREW9+viamLffkoxcHsP8A/Qp3mZUIqMG3bK2VkWwGVwCbk8c+Elcxtn07ICdTmfM5/r1mTEgSN9qW/eUhySoffuKPxkkmo21Tse8te1KohU6G9mX4i3rFGn7PJfEr0psfiV/GS+afY2HG+1QAABFpqALZWDsfVjNxECeML6z2JRCNpYLuKhT6j+KmTw4EemQPTdPCbns3j7jum1Hs+XETYbY2eK9MroRmp5Nw9NQehkcpE0lBAYOCUq3sWGhUi/DK+vCY8omMSxgq++gbnr58fT8LS/NjUbZwWtVBc2s6/bUdBxFzpnYnjaW+ztRjvizBAfCWFjf/AKtfhl5zdxJoIiJQiIgIiICIiAiIgIiICIiAlg4Snv7+6N7LPy0l+ICIiAmp7R37o6C5Vbn7zoD62vbym2njKDqAYGNs2mVpjeFiczMqIgIiICaza+A3xvoPEBYgfWHLzGo93GbOIGg7OYpblFNwRvWz8OoI6Z/Ob+UqgFyABfM5a+cqkk0EREoREQEREBERAREQEREBERAREQEREBERAREQEREBERAREQEREBERAREQEREBERAREQEREBERAREQEREBERAREQEREBERAREQEREBERAREQP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27666" name="Picture 18" descr="https://encrypted-tbn0.gstatic.com/images?q=tbn:ANd9GcRVKkkfMJYvIvim2ASaD4nfZLPJ-IbY8RjKLebLbNoaUDFj7SQZ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657600"/>
            <a:ext cx="4914320" cy="3143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Bone plates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Ideal for long bone fractures and adapted to all types of fractures.</a:t>
            </a:r>
          </a:p>
          <a:p>
            <a:pPr algn="l" rtl="0"/>
            <a:r>
              <a:rPr lang="en-US" dirty="0" smtClean="0"/>
              <a:t>Different designs &amp; hole types of plates available</a:t>
            </a:r>
          </a:p>
          <a:p>
            <a:pPr algn="l" rtl="0"/>
            <a:r>
              <a:rPr lang="en-US" dirty="0" smtClean="0"/>
              <a:t>It is important to choose a plate of correct length and type.</a:t>
            </a:r>
          </a:p>
          <a:p>
            <a:pPr algn="l" rtl="0"/>
            <a:r>
              <a:rPr lang="en-US" dirty="0" smtClean="0"/>
              <a:t>Straight plates&amp; </a:t>
            </a:r>
            <a:r>
              <a:rPr lang="en-US" dirty="0" err="1" smtClean="0"/>
              <a:t>semitubular</a:t>
            </a:r>
            <a:r>
              <a:rPr lang="en-US" dirty="0" smtClean="0"/>
              <a:t> </a:t>
            </a:r>
            <a:r>
              <a:rPr lang="en-US" dirty="0" smtClean="0"/>
              <a:t>plates </a:t>
            </a:r>
            <a:r>
              <a:rPr lang="en-US" dirty="0" smtClean="0"/>
              <a:t>are the most common used.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Types of plates</a:t>
            </a:r>
          </a:p>
          <a:p>
            <a:pPr algn="l" rtl="0"/>
            <a:r>
              <a:rPr lang="en-US" dirty="0" smtClean="0"/>
              <a:t>Compression plates</a:t>
            </a:r>
          </a:p>
          <a:p>
            <a:pPr algn="l" rtl="0"/>
            <a:r>
              <a:rPr lang="en-US" dirty="0" smtClean="0"/>
              <a:t>Neutralization plates</a:t>
            </a:r>
          </a:p>
          <a:p>
            <a:pPr algn="l" rtl="0"/>
            <a:r>
              <a:rPr lang="en-US" dirty="0" smtClean="0"/>
              <a:t>Buttress plates </a:t>
            </a:r>
            <a:endParaRPr lang="ar-E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Bone plates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algn="l" rtl="0"/>
            <a:r>
              <a:rPr lang="en-US" sz="2800" dirty="0" smtClean="0"/>
              <a:t>Provide rigid internal fixation</a:t>
            </a:r>
          </a:p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Disadvantages:</a:t>
            </a:r>
          </a:p>
          <a:p>
            <a:pPr algn="l" rtl="0"/>
            <a:r>
              <a:rPr lang="en-US" sz="2800" dirty="0" smtClean="0"/>
              <a:t>Direct exposure of the plate on the bone</a:t>
            </a:r>
          </a:p>
          <a:p>
            <a:pPr algn="l" rtl="0"/>
            <a:r>
              <a:rPr lang="en-US" sz="2800" dirty="0" smtClean="0"/>
              <a:t>Need large incision till exposure of bone</a:t>
            </a:r>
          </a:p>
          <a:p>
            <a:pPr algn="l" rtl="0"/>
            <a:r>
              <a:rPr lang="en-US" sz="2800" b="1" dirty="0" smtClean="0">
                <a:solidFill>
                  <a:srgbClr val="FF0000"/>
                </a:solidFill>
              </a:rPr>
              <a:t>Application:</a:t>
            </a:r>
          </a:p>
          <a:p>
            <a:pPr algn="l" rtl="0"/>
            <a:r>
              <a:rPr lang="en-US" sz="2800" dirty="0" smtClean="0"/>
              <a:t>Control &amp;anesthesia</a:t>
            </a:r>
          </a:p>
          <a:p>
            <a:pPr algn="l" rtl="0"/>
            <a:r>
              <a:rPr lang="en-US" sz="2800" dirty="0" smtClean="0"/>
              <a:t>Aseptic preparation – surgical interference</a:t>
            </a:r>
          </a:p>
          <a:p>
            <a:pPr algn="l" rtl="0"/>
            <a:r>
              <a:rPr lang="en-US" sz="2800" dirty="0" smtClean="0"/>
              <a:t>The plate placed  on the lateral aspect of bone</a:t>
            </a:r>
          </a:p>
          <a:p>
            <a:pPr algn="l" rtl="0"/>
            <a:r>
              <a:rPr lang="en-US" sz="2800" dirty="0" smtClean="0"/>
              <a:t>2 or 3 pins should be placed on each segment</a:t>
            </a:r>
          </a:p>
          <a:p>
            <a:pPr algn="l" rtl="0"/>
            <a:r>
              <a:rPr lang="en-US" sz="2800" dirty="0" smtClean="0"/>
              <a:t>It is preferable to remove the plates after healing</a:t>
            </a:r>
          </a:p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1348</TotalTime>
  <Words>860</Words>
  <Application>Microsoft Office PowerPoint</Application>
  <PresentationFormat>On-screen Show (4:3)</PresentationFormat>
  <Paragraphs>138</Paragraphs>
  <Slides>26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Fracture </vt:lpstr>
      <vt:lpstr>Internal fixation of fracture</vt:lpstr>
      <vt:lpstr>Materials used:</vt:lpstr>
      <vt:lpstr>Advantages of internal fixation</vt:lpstr>
      <vt:lpstr>Pin screw (lag screw-bone screw)</vt:lpstr>
      <vt:lpstr>Pin screw</vt:lpstr>
      <vt:lpstr>Slide 7</vt:lpstr>
      <vt:lpstr>Bone plates</vt:lpstr>
      <vt:lpstr>Bone plates</vt:lpstr>
      <vt:lpstr>Slide 10</vt:lpstr>
      <vt:lpstr>Slide 11</vt:lpstr>
      <vt:lpstr>   Bone wiring (circlage or hemicirculage wire)</vt:lpstr>
      <vt:lpstr>Bone suturing</vt:lpstr>
      <vt:lpstr>Slide 14</vt:lpstr>
      <vt:lpstr>Intramedullary fixation</vt:lpstr>
      <vt:lpstr>  Application Intramedullary pin </vt:lpstr>
      <vt:lpstr>Slide 17</vt:lpstr>
      <vt:lpstr>Slide 18</vt:lpstr>
      <vt:lpstr>Bone grafting</vt:lpstr>
      <vt:lpstr>Bone graft may be:</vt:lpstr>
      <vt:lpstr>Treatment of compound fracture</vt:lpstr>
      <vt:lpstr>Complications of fracture healing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</dc:creator>
  <cp:lastModifiedBy>te</cp:lastModifiedBy>
  <cp:revision>209</cp:revision>
  <dcterms:created xsi:type="dcterms:W3CDTF">2006-08-16T00:00:00Z</dcterms:created>
  <dcterms:modified xsi:type="dcterms:W3CDTF">2014-11-15T23:48:17Z</dcterms:modified>
</cp:coreProperties>
</file>